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hyperlink" Target="https://drone.ugaerial.ro/LAZ_LIDAR_DRONA_FIFIM.las" TargetMode="Externa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E1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40080" y="548640"/>
            <a:ext cx="7315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>
                <a:solidFill>
                  <a:srgbClr val="00D4FF"/>
                </a:solidFill>
                <a:latin typeface="Segoe UI"/>
              </a:rPr>
              <a:t>PREZENTARE MISIUNE · SCANARE LIDAR + STEREO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005840"/>
            <a:ext cx="10972800" cy="11887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4600" b="1">
                <a:solidFill>
                  <a:srgbClr val="E6EDF3"/>
                </a:solidFill>
                <a:latin typeface="Segoe UI"/>
              </a:rPr>
              <a:t>Exterior Facultate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2103120"/>
            <a:ext cx="10972800" cy="64008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200" b="0">
                <a:solidFill>
                  <a:srgbClr val="FFD24A"/>
                </a:solidFill>
                <a:latin typeface="Segoe UI"/>
              </a:rPr>
              <a:t>FJD Trion S2 · SLAM LiDAR Scanner · 2× cameră 12 MP · RTK / PPK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2788920"/>
            <a:ext cx="1097280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500" b="0">
                <a:solidFill>
                  <a:srgbClr val="8B949E"/>
                </a:solidFill>
                <a:latin typeface="Segoe UI"/>
              </a:rPr>
              <a:t>21 April 2026, 12:32  ·  durata 31.6 min  ·  scanare handheld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2287" y="4846320"/>
            <a:ext cx="2103120" cy="1280160"/>
          </a:xfrm>
          <a:prstGeom prst="roundRect">
            <a:avLst>
              <a:gd name="adj" fmla="val 6000"/>
            </a:avLst>
          </a:prstGeom>
          <a:solidFill>
            <a:srgbClr val="161C27"/>
          </a:solidFill>
          <a:ln w="9525">
            <a:solidFill>
              <a:srgbClr val="232B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563727" y="5010912"/>
            <a:ext cx="1920240" cy="64008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2400" b="1">
                <a:solidFill>
                  <a:srgbClr val="00D4FF"/>
                </a:solidFill>
                <a:latin typeface="Segoe UI"/>
              </a:rPr>
              <a:t>17,272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727" y="5623560"/>
            <a:ext cx="192024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1000" b="1">
                <a:solidFill>
                  <a:srgbClr val="8B949E"/>
                </a:solidFill>
                <a:latin typeface="Segoe UI"/>
              </a:rPr>
              <a:t>POSE-URI SLAM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58287" y="4846320"/>
            <a:ext cx="2103120" cy="1280160"/>
          </a:xfrm>
          <a:prstGeom prst="roundRect">
            <a:avLst>
              <a:gd name="adj" fmla="val 6000"/>
            </a:avLst>
          </a:prstGeom>
          <a:solidFill>
            <a:srgbClr val="161C27"/>
          </a:solidFill>
          <a:ln w="9525">
            <a:solidFill>
              <a:srgbClr val="232B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2849727" y="5010912"/>
            <a:ext cx="1920240" cy="64008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2400" b="1">
                <a:solidFill>
                  <a:srgbClr val="00D4FF"/>
                </a:solidFill>
                <a:latin typeface="Segoe UI"/>
              </a:rPr>
              <a:t>7,586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49727" y="5623560"/>
            <a:ext cx="192024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1000" b="1">
                <a:solidFill>
                  <a:srgbClr val="8B949E"/>
                </a:solidFill>
                <a:latin typeface="Segoe UI"/>
              </a:rPr>
              <a:t>IMAGINI PANORAMICE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44287" y="4846320"/>
            <a:ext cx="2103120" cy="1280160"/>
          </a:xfrm>
          <a:prstGeom prst="roundRect">
            <a:avLst>
              <a:gd name="adj" fmla="val 6000"/>
            </a:avLst>
          </a:prstGeom>
          <a:solidFill>
            <a:srgbClr val="161C27"/>
          </a:solidFill>
          <a:ln w="9525">
            <a:solidFill>
              <a:srgbClr val="232B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5135727" y="5010912"/>
            <a:ext cx="1920240" cy="64008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2400" b="1">
                <a:solidFill>
                  <a:srgbClr val="00D4FF"/>
                </a:solidFill>
                <a:latin typeface="Segoe UI"/>
              </a:rPr>
              <a:t>1.66 km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35727" y="5623560"/>
            <a:ext cx="192024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1000" b="1">
                <a:solidFill>
                  <a:srgbClr val="8B949E"/>
                </a:solidFill>
                <a:latin typeface="Segoe UI"/>
              </a:rPr>
              <a:t>DISTANȚĂ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330287" y="4846320"/>
            <a:ext cx="2103120" cy="1280160"/>
          </a:xfrm>
          <a:prstGeom prst="roundRect">
            <a:avLst>
              <a:gd name="adj" fmla="val 6000"/>
            </a:avLst>
          </a:prstGeom>
          <a:solidFill>
            <a:srgbClr val="161C27"/>
          </a:solidFill>
          <a:ln w="9525">
            <a:solidFill>
              <a:srgbClr val="232B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7421727" y="5010912"/>
            <a:ext cx="1920240" cy="64008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2400" b="1">
                <a:solidFill>
                  <a:srgbClr val="00D4FF"/>
                </a:solidFill>
                <a:latin typeface="Segoe UI"/>
              </a:rPr>
              <a:t>8.16 km/h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21727" y="5623560"/>
            <a:ext cx="192024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1000" b="1">
                <a:solidFill>
                  <a:srgbClr val="8B949E"/>
                </a:solidFill>
                <a:latin typeface="Segoe UI"/>
              </a:rPr>
              <a:t>VITEZA MEDIE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616287" y="4846320"/>
            <a:ext cx="2103120" cy="1280160"/>
          </a:xfrm>
          <a:prstGeom prst="roundRect">
            <a:avLst>
              <a:gd name="adj" fmla="val 6000"/>
            </a:avLst>
          </a:prstGeom>
          <a:solidFill>
            <a:srgbClr val="161C27"/>
          </a:solidFill>
          <a:ln w="9525">
            <a:solidFill>
              <a:srgbClr val="232B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9707727" y="5010912"/>
            <a:ext cx="1920240" cy="64008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2400" b="1">
                <a:solidFill>
                  <a:srgbClr val="00D4FF"/>
                </a:solidFill>
                <a:latin typeface="Segoe UI"/>
              </a:rPr>
              <a:t>6.5 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07727" y="5623560"/>
            <a:ext cx="192024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1000" b="1">
                <a:solidFill>
                  <a:srgbClr val="8B949E"/>
                </a:solidFill>
                <a:latin typeface="Segoe UI"/>
              </a:rPr>
              <a:t>PUNCTE LIDAR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0080" y="6446520"/>
            <a:ext cx="109728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>
                <a:solidFill>
                  <a:srgbClr val="8B949E"/>
                </a:solidFill>
                <a:latin typeface="Segoe UI"/>
              </a:rPr>
              <a:t>Volum date: 11.4G  ·  Coord. local SLAM (origine = start)  ·  Georeferențiabil prin RTK / PPK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E1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640080" y="502920"/>
            <a:ext cx="73152" cy="365760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411480"/>
            <a:ext cx="10058400" cy="5486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800" b="1">
                <a:solidFill>
                  <a:srgbClr val="E6EDF3"/>
                </a:solidFill>
                <a:latin typeface="Segoe UI"/>
              </a:rPr>
              <a:t>Trajectorie SLAM — vedere de sus</a:t>
            </a:r>
          </a:p>
        </p:txBody>
      </p:sp>
      <p:pic>
        <p:nvPicPr>
          <p:cNvPr id="5" name="Picture 4" descr="trajectorie_t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188720"/>
            <a:ext cx="7772400" cy="51816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595360" y="1188720"/>
            <a:ext cx="3200400" cy="2468880"/>
          </a:xfrm>
          <a:prstGeom prst="roundRect">
            <a:avLst>
              <a:gd name="adj" fmla="val 6000"/>
            </a:avLst>
          </a:prstGeom>
          <a:solidFill>
            <a:srgbClr val="161C27"/>
          </a:solidFill>
          <a:ln w="9525">
            <a:solidFill>
              <a:srgbClr val="232B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778240" y="1280160"/>
            <a:ext cx="283464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>
                <a:solidFill>
                  <a:srgbClr val="00D4FF"/>
                </a:solidFill>
                <a:latin typeface="Segoe UI"/>
              </a:rPr>
              <a:t>BOUNDING BOX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78240" y="1691640"/>
            <a:ext cx="13716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>
                <a:solidFill>
                  <a:srgbClr val="8B949E"/>
                </a:solidFill>
                <a:latin typeface="Segoe UI"/>
              </a:rPr>
              <a:t>X (lățime)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66960" y="1691640"/>
            <a:ext cx="164592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1100" b="1">
                <a:solidFill>
                  <a:srgbClr val="E6EDF3"/>
                </a:solidFill>
                <a:latin typeface="Segoe UI"/>
              </a:rPr>
              <a:t>195.3 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78240" y="1984248"/>
            <a:ext cx="13716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>
                <a:solidFill>
                  <a:srgbClr val="8B949E"/>
                </a:solidFill>
                <a:latin typeface="Segoe UI"/>
              </a:rPr>
              <a:t>Y (lungime)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66960" y="1984248"/>
            <a:ext cx="164592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1100" b="1">
                <a:solidFill>
                  <a:srgbClr val="E6EDF3"/>
                </a:solidFill>
                <a:latin typeface="Segoe UI"/>
              </a:rPr>
              <a:t>119.2 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78240" y="2276856"/>
            <a:ext cx="13716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>
                <a:solidFill>
                  <a:srgbClr val="8B949E"/>
                </a:solidFill>
                <a:latin typeface="Segoe UI"/>
              </a:rPr>
              <a:t>Z (vertical)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66960" y="2276856"/>
            <a:ext cx="164592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1100" b="1">
                <a:solidFill>
                  <a:srgbClr val="E6EDF3"/>
                </a:solidFill>
                <a:latin typeface="Segoe UI"/>
              </a:rPr>
              <a:t>3.61 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78240" y="2569464"/>
            <a:ext cx="13716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>
                <a:solidFill>
                  <a:srgbClr val="8B949E"/>
                </a:solidFill>
                <a:latin typeface="Segoe UI"/>
              </a:rPr>
              <a:t>Suprafață ≈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66960" y="2569464"/>
            <a:ext cx="164592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1100" b="1">
                <a:solidFill>
                  <a:srgbClr val="E6EDF3"/>
                </a:solidFill>
                <a:latin typeface="Segoe UI"/>
              </a:rPr>
              <a:t>2.33 ha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78240" y="2862072"/>
            <a:ext cx="13716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>
                <a:solidFill>
                  <a:srgbClr val="8B949E"/>
                </a:solidFill>
                <a:latin typeface="Segoe UI"/>
              </a:rPr>
              <a:t>Distanță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66960" y="2862072"/>
            <a:ext cx="164592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1100" b="1">
                <a:solidFill>
                  <a:srgbClr val="E6EDF3"/>
                </a:solidFill>
                <a:latin typeface="Segoe UI"/>
              </a:rPr>
              <a:t>1.659 km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78240" y="3154680"/>
            <a:ext cx="13716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>
                <a:solidFill>
                  <a:srgbClr val="8B949E"/>
                </a:solidFill>
                <a:latin typeface="Segoe UI"/>
              </a:rPr>
              <a:t>Pose rate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66960" y="3154680"/>
            <a:ext cx="164592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1100" b="1">
                <a:solidFill>
                  <a:srgbClr val="E6EDF3"/>
                </a:solidFill>
                <a:latin typeface="Segoe UI"/>
              </a:rPr>
              <a:t>9.1 Hz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595360" y="3794760"/>
            <a:ext cx="3200400" cy="2606040"/>
          </a:xfrm>
          <a:prstGeom prst="roundRect">
            <a:avLst>
              <a:gd name="adj" fmla="val 6000"/>
            </a:avLst>
          </a:prstGeom>
          <a:solidFill>
            <a:srgbClr val="161C27"/>
          </a:solidFill>
          <a:ln w="9525">
            <a:solidFill>
              <a:srgbClr val="232B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8778240" y="3886200"/>
            <a:ext cx="283464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>
                <a:solidFill>
                  <a:srgbClr val="00D4FF"/>
                </a:solidFill>
                <a:latin typeface="Segoe UI"/>
              </a:rPr>
              <a:t>VITEZE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78240" y="4297680"/>
            <a:ext cx="155448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>
                <a:solidFill>
                  <a:srgbClr val="8B949E"/>
                </a:solidFill>
                <a:latin typeface="Segoe UI"/>
              </a:rPr>
              <a:t>Medie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49840" y="4297680"/>
            <a:ext cx="14630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1100" b="1">
                <a:solidFill>
                  <a:srgbClr val="E6EDF3"/>
                </a:solidFill>
                <a:latin typeface="Segoe UI"/>
              </a:rPr>
              <a:t>8.16 km/h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78240" y="4590288"/>
            <a:ext cx="155448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>
                <a:solidFill>
                  <a:srgbClr val="8B949E"/>
                </a:solidFill>
                <a:latin typeface="Segoe UI"/>
              </a:rPr>
              <a:t>Maxim (p99)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49840" y="4590288"/>
            <a:ext cx="14630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1100" b="1">
                <a:solidFill>
                  <a:srgbClr val="E6EDF3"/>
                </a:solidFill>
                <a:latin typeface="Segoe UI"/>
              </a:rPr>
              <a:t>14.50 km/h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78240" y="4882896"/>
            <a:ext cx="155448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>
                <a:solidFill>
                  <a:srgbClr val="8B949E"/>
                </a:solidFill>
                <a:latin typeface="Segoe UI"/>
              </a:rPr>
              <a:t>Medie (m/s)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149840" y="4882896"/>
            <a:ext cx="14630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1100" b="1">
                <a:solidFill>
                  <a:srgbClr val="E6EDF3"/>
                </a:solidFill>
                <a:latin typeface="Segoe UI"/>
              </a:rPr>
              <a:t>0.88 m/s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78240" y="5175504"/>
            <a:ext cx="155448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>
                <a:solidFill>
                  <a:srgbClr val="8B949E"/>
                </a:solidFill>
                <a:latin typeface="Segoe UI"/>
              </a:rPr>
              <a:t>Durată totală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149840" y="5175504"/>
            <a:ext cx="14630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1100" b="1">
                <a:solidFill>
                  <a:srgbClr val="E6EDF3"/>
                </a:solidFill>
                <a:latin typeface="Segoe UI"/>
              </a:rPr>
              <a:t>31.6 min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778240" y="5468112"/>
            <a:ext cx="155448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>
                <a:solidFill>
                  <a:srgbClr val="8B949E"/>
                </a:solidFill>
                <a:latin typeface="Segoe UI"/>
              </a:rPr>
              <a:t>Durată raport.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149840" y="5468112"/>
            <a:ext cx="14630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1100" b="1">
                <a:solidFill>
                  <a:srgbClr val="E6EDF3"/>
                </a:solidFill>
                <a:latin typeface="Segoe UI"/>
              </a:rPr>
              <a:t>0h-31m-32s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E1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640080" y="502920"/>
            <a:ext cx="73152" cy="365760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411480"/>
            <a:ext cx="10972800" cy="5486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600" b="1">
                <a:solidFill>
                  <a:srgbClr val="E6EDF3"/>
                </a:solidFill>
                <a:latin typeface="Segoe UI"/>
              </a:rPr>
              <a:t>Nor de puncte LIDAR — 6,515,872 puncte</a:t>
            </a:r>
          </a:p>
        </p:txBody>
      </p:sp>
      <p:pic>
        <p:nvPicPr>
          <p:cNvPr id="5" name="Picture 4" descr="pointcloud_t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8720"/>
            <a:ext cx="7315200" cy="5064369"/>
          </a:xfrm>
          <a:prstGeom prst="rect">
            <a:avLst/>
          </a:prstGeom>
        </p:spPr>
      </p:pic>
      <p:pic>
        <p:nvPicPr>
          <p:cNvPr id="6" name="Picture 5" descr="pointcloud_3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279" y="1188720"/>
            <a:ext cx="3931920" cy="27220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080" y="6446520"/>
            <a:ext cx="109728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>
                <a:solidFill>
                  <a:srgbClr val="8B949E"/>
                </a:solidFill>
                <a:latin typeface="Segoe UI"/>
              </a:rPr>
              <a:t>Sursă: FJD Trion S2 LiDAR (FOV 360°×270°, rază 120 m, 640.000 pct/s) · culoare = înălțime Z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E1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640080" y="502920"/>
            <a:ext cx="73152" cy="365760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411480"/>
            <a:ext cx="10972800" cy="5486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600" b="1">
                <a:solidFill>
                  <a:srgbClr val="E6EDF3"/>
                </a:solidFill>
                <a:latin typeface="Segoe UI"/>
              </a:rPr>
              <a:t>Vederi suplimentare — 3D, profil lateral, viteză</a:t>
            </a:r>
          </a:p>
        </p:txBody>
      </p:sp>
      <p:pic>
        <p:nvPicPr>
          <p:cNvPr id="5" name="Picture 4" descr="trajectorie_3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188720"/>
            <a:ext cx="5486400" cy="3990109"/>
          </a:xfrm>
          <a:prstGeom prst="rect">
            <a:avLst/>
          </a:prstGeom>
        </p:spPr>
      </p:pic>
      <p:pic>
        <p:nvPicPr>
          <p:cNvPr id="6" name="Picture 5" descr="trajectorie_s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188720"/>
            <a:ext cx="5303520" cy="1767840"/>
          </a:xfrm>
          <a:prstGeom prst="rect">
            <a:avLst/>
          </a:prstGeom>
        </p:spPr>
      </p:pic>
      <p:pic>
        <p:nvPicPr>
          <p:cNvPr id="7" name="Picture 6" descr="vitez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4114800"/>
            <a:ext cx="10972800" cy="32074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E1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640080" y="502920"/>
            <a:ext cx="73152" cy="365760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411480"/>
            <a:ext cx="10972800" cy="5486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800" b="1">
                <a:solidFill>
                  <a:srgbClr val="E6EDF3"/>
                </a:solidFill>
                <a:latin typeface="Segoe UI"/>
              </a:rPr>
              <a:t>Echipament și specificații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40080" y="1188720"/>
            <a:ext cx="5303520" cy="5212080"/>
          </a:xfrm>
          <a:prstGeom prst="roundRect">
            <a:avLst>
              <a:gd name="adj" fmla="val 6000"/>
            </a:avLst>
          </a:prstGeom>
          <a:solidFill>
            <a:srgbClr val="161C27"/>
          </a:solidFill>
          <a:ln w="9525">
            <a:solidFill>
              <a:srgbClr val="232B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914400" y="1325880"/>
            <a:ext cx="475488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200" b="1">
                <a:solidFill>
                  <a:srgbClr val="00D4FF"/>
                </a:solidFill>
                <a:latin typeface="Segoe UI"/>
              </a:rPr>
              <a:t>FJD Trion S2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783080"/>
            <a:ext cx="47548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>
                <a:solidFill>
                  <a:srgbClr val="8B949E"/>
                </a:solidFill>
                <a:latin typeface="Segoe UI"/>
              </a:rPr>
              <a:t>SLAM LiDAR Scanner · FJDynamics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2377440"/>
            <a:ext cx="20116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>
                <a:solidFill>
                  <a:srgbClr val="8B949E"/>
                </a:solidFill>
                <a:latin typeface="Segoe UI"/>
              </a:rPr>
              <a:t>Tip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6080" y="2377440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>
                <a:solidFill>
                  <a:srgbClr val="E6EDF3"/>
                </a:solidFill>
                <a:latin typeface="Segoe UI"/>
              </a:rPr>
              <a:t>Handheld SLAM scanner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2743200"/>
            <a:ext cx="20116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>
                <a:solidFill>
                  <a:srgbClr val="8B949E"/>
                </a:solidFill>
                <a:latin typeface="Segoe UI"/>
              </a:rPr>
              <a:t>Greutate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26080" y="2743200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>
                <a:solidFill>
                  <a:srgbClr val="E6EDF3"/>
                </a:solidFill>
                <a:latin typeface="Segoe UI"/>
              </a:rPr>
              <a:t>2 kg (cu baterie)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3108960"/>
            <a:ext cx="20116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>
                <a:solidFill>
                  <a:srgbClr val="8B949E"/>
                </a:solidFill>
                <a:latin typeface="Segoe UI"/>
              </a:rPr>
              <a:t>Senzor LIDAR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26080" y="3108960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>
                <a:solidFill>
                  <a:srgbClr val="E6EDF3"/>
                </a:solidFill>
                <a:latin typeface="Segoe UI"/>
              </a:rPr>
              <a:t>multi-line laser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400" y="3474720"/>
            <a:ext cx="20116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>
                <a:solidFill>
                  <a:srgbClr val="8B949E"/>
                </a:solidFill>
                <a:latin typeface="Segoe UI"/>
              </a:rPr>
              <a:t>Câmp de vizualizare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6080" y="3474720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>
                <a:solidFill>
                  <a:srgbClr val="E6EDF3"/>
                </a:solidFill>
                <a:latin typeface="Segoe UI"/>
              </a:rPr>
              <a:t>360° × 270°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3840480"/>
            <a:ext cx="20116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>
                <a:solidFill>
                  <a:srgbClr val="8B949E"/>
                </a:solidFill>
                <a:latin typeface="Segoe UI"/>
              </a:rPr>
              <a:t>Rază LIDAR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26080" y="3840480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>
                <a:solidFill>
                  <a:srgbClr val="E6EDF3"/>
                </a:solidFill>
                <a:latin typeface="Segoe UI"/>
              </a:rPr>
              <a:t>până la 120 m  (la 80% reflectivitate)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400" y="4206240"/>
            <a:ext cx="20116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>
                <a:solidFill>
                  <a:srgbClr val="8B949E"/>
                </a:solidFill>
                <a:latin typeface="Segoe UI"/>
              </a:rPr>
              <a:t>Rată captură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26080" y="4206240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>
                <a:solidFill>
                  <a:srgbClr val="E6EDF3"/>
                </a:solidFill>
                <a:latin typeface="Segoe UI"/>
              </a:rPr>
              <a:t>640.000 puncte / 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4400" y="4572000"/>
            <a:ext cx="20116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>
                <a:solidFill>
                  <a:srgbClr val="8B949E"/>
                </a:solidFill>
                <a:latin typeface="Segoe UI"/>
              </a:rPr>
              <a:t>Acuratețe relativă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26080" y="4572000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>
                <a:solidFill>
                  <a:srgbClr val="E6EDF3"/>
                </a:solidFill>
                <a:latin typeface="Segoe UI"/>
              </a:rPr>
              <a:t>până la 1.2 cm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400" y="4937760"/>
            <a:ext cx="20116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>
                <a:solidFill>
                  <a:srgbClr val="8B949E"/>
                </a:solidFill>
                <a:latin typeface="Segoe UI"/>
              </a:rPr>
              <a:t>Camere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26080" y="4937760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>
                <a:solidFill>
                  <a:srgbClr val="E6EDF3"/>
                </a:solidFill>
                <a:latin typeface="Segoe UI"/>
              </a:rPr>
              <a:t>2× 12 MP panoramice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5303520"/>
            <a:ext cx="20116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>
                <a:solidFill>
                  <a:srgbClr val="8B949E"/>
                </a:solidFill>
                <a:latin typeface="Segoe UI"/>
              </a:rPr>
              <a:t>Poziționare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26080" y="5303520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>
                <a:solidFill>
                  <a:srgbClr val="E6EDF3"/>
                </a:solidFill>
                <a:latin typeface="Segoe UI"/>
              </a:rPr>
              <a:t>SLAM + IMU + VIO + RTK / PPK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14400" y="5669280"/>
            <a:ext cx="20116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>
                <a:solidFill>
                  <a:srgbClr val="8B949E"/>
                </a:solidFill>
                <a:latin typeface="Segoe UI"/>
              </a:rPr>
              <a:t>CRS suportate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26080" y="5669280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>
                <a:solidFill>
                  <a:srgbClr val="E6EDF3"/>
                </a:solidFill>
                <a:latin typeface="Segoe UI"/>
              </a:rPr>
              <a:t>peste 8000 sisteme coord.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263640" y="1188720"/>
            <a:ext cx="5303520" cy="5212080"/>
          </a:xfrm>
          <a:prstGeom prst="roundRect">
            <a:avLst>
              <a:gd name="adj" fmla="val 6000"/>
            </a:avLst>
          </a:prstGeom>
          <a:solidFill>
            <a:srgbClr val="161C27"/>
          </a:solidFill>
          <a:ln w="9525">
            <a:solidFill>
              <a:srgbClr val="232B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537960" y="1325880"/>
            <a:ext cx="475488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200" b="1">
                <a:solidFill>
                  <a:srgbClr val="FFD24A"/>
                </a:solidFill>
                <a:latin typeface="Segoe UI"/>
              </a:rPr>
              <a:t>PARAMETRI MISIUNE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37960" y="1783080"/>
            <a:ext cx="47548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>
                <a:solidFill>
                  <a:srgbClr val="8B949E"/>
                </a:solidFill>
                <a:latin typeface="Segoe UI"/>
              </a:rPr>
              <a:t>Proiect: facultate  ·  21 April 2026, 12:32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37960" y="2377440"/>
            <a:ext cx="20116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>
                <a:solidFill>
                  <a:srgbClr val="8B949E"/>
                </a:solidFill>
                <a:latin typeface="Segoe UI"/>
              </a:rPr>
              <a:t>Durată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549640" y="2377440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>
                <a:solidFill>
                  <a:srgbClr val="E6EDF3"/>
                </a:solidFill>
                <a:latin typeface="Segoe UI"/>
              </a:rPr>
              <a:t>31.6 min (0h-31m-32s)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37960" y="2743200"/>
            <a:ext cx="20116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>
                <a:solidFill>
                  <a:srgbClr val="8B949E"/>
                </a:solidFill>
                <a:latin typeface="Segoe UI"/>
              </a:rPr>
              <a:t>Pose-uri SLAM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549640" y="2743200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>
                <a:solidFill>
                  <a:srgbClr val="E6EDF3"/>
                </a:solidFill>
                <a:latin typeface="Segoe UI"/>
              </a:rPr>
              <a:t>17,272  @ 9.1 Hz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37960" y="3108960"/>
            <a:ext cx="20116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>
                <a:solidFill>
                  <a:srgbClr val="8B949E"/>
                </a:solidFill>
                <a:latin typeface="Segoe UI"/>
              </a:rPr>
              <a:t>Imagini stânga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549640" y="3108960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>
                <a:solidFill>
                  <a:srgbClr val="E6EDF3"/>
                </a:solidFill>
                <a:latin typeface="Segoe UI"/>
              </a:rPr>
              <a:t>3,793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37960" y="3474720"/>
            <a:ext cx="20116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>
                <a:solidFill>
                  <a:srgbClr val="8B949E"/>
                </a:solidFill>
                <a:latin typeface="Segoe UI"/>
              </a:rPr>
              <a:t>Imagini dreapta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549640" y="3474720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>
                <a:solidFill>
                  <a:srgbClr val="E6EDF3"/>
                </a:solidFill>
                <a:latin typeface="Segoe UI"/>
              </a:rPr>
              <a:t>3,793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37960" y="3840480"/>
            <a:ext cx="20116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>
                <a:solidFill>
                  <a:srgbClr val="8B949E"/>
                </a:solidFill>
                <a:latin typeface="Segoe UI"/>
              </a:rPr>
              <a:t>Total imagini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549640" y="3840480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>
                <a:solidFill>
                  <a:srgbClr val="E6EDF3"/>
                </a:solidFill>
                <a:latin typeface="Segoe UI"/>
              </a:rPr>
              <a:t>7,586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37960" y="4206240"/>
            <a:ext cx="20116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>
                <a:solidFill>
                  <a:srgbClr val="8B949E"/>
                </a:solidFill>
                <a:latin typeface="Segoe UI"/>
              </a:rPr>
              <a:t>Distanță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549640" y="4206240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>
                <a:solidFill>
                  <a:srgbClr val="E6EDF3"/>
                </a:solidFill>
                <a:latin typeface="Segoe UI"/>
              </a:rPr>
              <a:t>1659 m  (1.659 km)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37960" y="4572000"/>
            <a:ext cx="20116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>
                <a:solidFill>
                  <a:srgbClr val="8B949E"/>
                </a:solidFill>
                <a:latin typeface="Segoe UI"/>
              </a:rPr>
              <a:t>Viteza medie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549640" y="4572000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>
                <a:solidFill>
                  <a:srgbClr val="E6EDF3"/>
                </a:solidFill>
                <a:latin typeface="Segoe UI"/>
              </a:rPr>
              <a:t>8.16 km/h (0.88 m/s)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37960" y="4937760"/>
            <a:ext cx="20116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>
                <a:solidFill>
                  <a:srgbClr val="8B949E"/>
                </a:solidFill>
                <a:latin typeface="Segoe UI"/>
              </a:rPr>
              <a:t>Bounding box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549640" y="4937760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>
                <a:solidFill>
                  <a:srgbClr val="E6EDF3"/>
                </a:solidFill>
                <a:latin typeface="Segoe UI"/>
              </a:rPr>
              <a:t>195 × 119 × 3.6 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37960" y="5303520"/>
            <a:ext cx="20116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>
                <a:solidFill>
                  <a:srgbClr val="8B949E"/>
                </a:solidFill>
                <a:latin typeface="Segoe UI"/>
              </a:rPr>
              <a:t>Puncte LIDAR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549640" y="5303520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>
                <a:solidFill>
                  <a:srgbClr val="E6EDF3"/>
                </a:solidFill>
                <a:latin typeface="Segoe UI"/>
              </a:rPr>
              <a:t>6,515,872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537960" y="5669280"/>
            <a:ext cx="20116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>
                <a:solidFill>
                  <a:srgbClr val="8B949E"/>
                </a:solidFill>
                <a:latin typeface="Segoe UI"/>
              </a:rPr>
              <a:t>Volum date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549640" y="5669280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>
                <a:solidFill>
                  <a:srgbClr val="E6EDF3"/>
                </a:solidFill>
                <a:latin typeface="Segoe UI"/>
              </a:rPr>
              <a:t>11.4G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E1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640080" y="502920"/>
            <a:ext cx="73152" cy="365760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411480"/>
            <a:ext cx="10972800" cy="5486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600" b="1">
                <a:solidFill>
                  <a:srgbClr val="E6EDF3"/>
                </a:solidFill>
                <a:latin typeface="Segoe UI"/>
              </a:rPr>
              <a:t>Vizualizare 3D interactivă — UGA Aerial Hub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005840"/>
            <a:ext cx="1097280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400" b="0">
                <a:solidFill>
                  <a:srgbClr val="8B949E"/>
                </a:solidFill>
                <a:latin typeface="Segoe UI"/>
              </a:rPr>
              <a:t>Norul de puncte LIDAR rezultat al dronei · Potree viewer · drone.ugaerial.ro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" y="1691640"/>
            <a:ext cx="10972800" cy="4754880"/>
          </a:xfrm>
          <a:prstGeom prst="roundRect">
            <a:avLst>
              <a:gd name="adj" fmla="val 6000"/>
            </a:avLst>
          </a:prstGeom>
          <a:solidFill>
            <a:srgbClr val="161C27"/>
          </a:solidFill>
          <a:ln w="9525">
            <a:solidFill>
              <a:srgbClr val="232B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qr_view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11680"/>
            <a:ext cx="3200400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5349240"/>
            <a:ext cx="32004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1100" b="0">
                <a:solidFill>
                  <a:srgbClr val="8B949E"/>
                </a:solidFill>
                <a:latin typeface="Segoe UI"/>
              </a:rPr>
              <a:t>Scanează pentru acces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2011680"/>
            <a:ext cx="685800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>
                <a:solidFill>
                  <a:srgbClr val="00D4FF"/>
                </a:solidFill>
                <a:latin typeface="Segoe UI"/>
              </a:rPr>
              <a:t>DESCHIDE ÎN BROWSER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0" y="2423160"/>
            <a:ext cx="6858000" cy="640080"/>
          </a:xfrm>
          <a:prstGeom prst="roundRect">
            <a:avLst>
              <a:gd name="adj" fmla="val 20000"/>
            </a:avLst>
          </a:prstGeom>
          <a:solidFill>
            <a:srgbClr val="0A1E2C"/>
          </a:solidFill>
          <a:ln w="19050">
            <a:solidFill>
              <a:srgbClr val="00D4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754880" y="2542032"/>
            <a:ext cx="6492240" cy="457200"/>
          </a:xfrm>
          <a:prstGeom prst="rect">
            <a:avLst/>
          </a:prstGeom>
          <a:noFill/>
        </p:spPr>
        <p:txBody>
          <a:bodyPr wrap="none" lIns="25400">
            <a:spAutoFit/>
          </a:bodyPr>
          <a:lstStyle/>
          <a:p>
            <a:r>
              <a:rPr sz="1400" b="1">
                <a:solidFill>
                  <a:srgbClr val="00D4FF"/>
                </a:solidFill>
                <a:latin typeface="Consolas"/>
                <a:hlinkClick r:id="rId3"/>
              </a:rPr>
              <a:t>https://drone.ugaerial.ro/LAZ_LIDAR_DRONA_FIFIM.las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3291840"/>
            <a:ext cx="68580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>
                <a:solidFill>
                  <a:srgbClr val="FFD24A"/>
                </a:solidFill>
                <a:latin typeface="Segoe UI"/>
              </a:rPr>
              <a:t>FUNCȚII DISPONIBILE ÎN VIEWER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3703320"/>
            <a:ext cx="6858000" cy="3200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>
                <a:solidFill>
                  <a:srgbClr val="E6EDF3"/>
                </a:solidFill>
                <a:latin typeface="Segoe UI"/>
              </a:rPr>
              <a:t>■  Rotire / zoom / pan 3D (mouse + scroll)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4032504"/>
            <a:ext cx="6858000" cy="3200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>
                <a:solidFill>
                  <a:srgbClr val="E6EDF3"/>
                </a:solidFill>
                <a:latin typeface="Segoe UI"/>
              </a:rPr>
              <a:t>■  Măsurători (distanță, suprafață 3D, volum)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4361688"/>
            <a:ext cx="6858000" cy="3200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>
                <a:solidFill>
                  <a:srgbClr val="E6EDF3"/>
                </a:solidFill>
                <a:latin typeface="Segoe UI"/>
              </a:rPr>
              <a:t>■  Secțiuni verticale și orizontale cu grosime ajustabilă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0" y="4690872"/>
            <a:ext cx="6858000" cy="3200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>
                <a:solidFill>
                  <a:srgbClr val="E6EDF3"/>
                </a:solidFill>
                <a:latin typeface="Segoe UI"/>
              </a:rPr>
              <a:t>■  Export PNG + PGW + PRJ (georeferențiat EPSG:3844 Stereo70)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5020056"/>
            <a:ext cx="6858000" cy="3200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>
                <a:solidFill>
                  <a:srgbClr val="E6EDF3"/>
                </a:solidFill>
                <a:latin typeface="Segoe UI"/>
              </a:rPr>
              <a:t>■  Mod Solid Surface (HQ + EDL) pentru aspect compact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0" y="5349240"/>
            <a:ext cx="6858000" cy="3200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>
                <a:solidFill>
                  <a:srgbClr val="E6EDF3"/>
                </a:solidFill>
                <a:latin typeface="Segoe UI"/>
              </a:rPr>
              <a:t>■  Export DXF al măsurătorilor (AutoCAD AC1015)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0080" y="6446520"/>
            <a:ext cx="109728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1000" b="0">
                <a:solidFill>
                  <a:srgbClr val="8B949E"/>
                </a:solidFill>
                <a:latin typeface="Segoe UI"/>
              </a:rPr>
              <a:t>Watermark: LANDSURV  ·  hosted by UGA Aerial  ·  proiectat pentru topografie &amp; surveying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E1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640080" y="502920"/>
            <a:ext cx="73152" cy="365760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411480"/>
            <a:ext cx="10972800" cy="5486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800" b="1">
                <a:solidFill>
                  <a:srgbClr val="E6EDF3"/>
                </a:solidFill>
                <a:latin typeface="Segoe UI"/>
              </a:rPr>
              <a:t>Cadre de la punctele de control</a:t>
            </a:r>
          </a:p>
        </p:txBody>
      </p:sp>
      <p:pic>
        <p:nvPicPr>
          <p:cNvPr id="5" name="Picture 4" descr="PT1_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188720"/>
            <a:ext cx="5394960" cy="2514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0080" y="3319272"/>
            <a:ext cx="5394960" cy="38404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77240" y="3337560"/>
            <a:ext cx="512064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>
                <a:solidFill>
                  <a:srgbClr val="E6EDF3"/>
                </a:solidFill>
                <a:latin typeface="Segoe UI"/>
              </a:rPr>
              <a:t>PT1 · cameră stânga</a:t>
            </a:r>
          </a:p>
        </p:txBody>
      </p:sp>
      <p:pic>
        <p:nvPicPr>
          <p:cNvPr id="8" name="Picture 7" descr="PT1_righ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0" y="1188720"/>
            <a:ext cx="5394960" cy="2514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17920" y="3319272"/>
            <a:ext cx="5394960" cy="38404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355080" y="3337560"/>
            <a:ext cx="512064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>
                <a:solidFill>
                  <a:srgbClr val="E6EDF3"/>
                </a:solidFill>
                <a:latin typeface="Segoe UI"/>
              </a:rPr>
              <a:t>PT1 · cameră dreapta</a:t>
            </a:r>
          </a:p>
        </p:txBody>
      </p:sp>
      <p:pic>
        <p:nvPicPr>
          <p:cNvPr id="11" name="Picture 10" descr="PT2_lef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3886200"/>
            <a:ext cx="5394960" cy="2514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40080" y="6016752"/>
            <a:ext cx="5394960" cy="38404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777240" y="6035040"/>
            <a:ext cx="512064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>
                <a:solidFill>
                  <a:srgbClr val="E6EDF3"/>
                </a:solidFill>
                <a:latin typeface="Segoe UI"/>
              </a:rPr>
              <a:t>PT2 · cameră stânga</a:t>
            </a:r>
          </a:p>
        </p:txBody>
      </p:sp>
      <p:pic>
        <p:nvPicPr>
          <p:cNvPr id="14" name="Picture 13" descr="PT2_righ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920" y="3886200"/>
            <a:ext cx="5394960" cy="2514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217920" y="6016752"/>
            <a:ext cx="5394960" cy="38404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355080" y="6035040"/>
            <a:ext cx="512064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>
                <a:solidFill>
                  <a:srgbClr val="E6EDF3"/>
                </a:solidFill>
                <a:latin typeface="Segoe UI"/>
              </a:rPr>
              <a:t>PT2 · cameră dreapta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E1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40080" y="1828800"/>
            <a:ext cx="10972800" cy="5486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>
                <a:solidFill>
                  <a:srgbClr val="00D4FF"/>
                </a:solidFill>
                <a:latin typeface="Segoe UI"/>
              </a:rPr>
              <a:t>REZUMAT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2286000"/>
            <a:ext cx="10972800" cy="109728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3200" b="1">
                <a:solidFill>
                  <a:srgbClr val="E6EDF3"/>
                </a:solidFill>
                <a:latin typeface="Segoe UI"/>
              </a:rPr>
              <a:t>Scanare exterior Facultate · FJD Trion S2 SLAM LiDAR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3383280"/>
            <a:ext cx="10972800" cy="22860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500" b="0">
                <a:solidFill>
                  <a:srgbClr val="8B949E"/>
                </a:solidFill>
                <a:latin typeface="Segoe UI"/>
              </a:rPr>
              <a:t>Scanare handheld de 32 minute realizată cu FJD Trion S2 (SLAM LiDAR scanner cu 2× cameră 12 MP panoramică, RTK / PPK), acoperind un traseu de 1.66 km la viteza medie de 8.16 km/h. Au fost capturate 17,272 pose-uri SLAM la 9.1 Hz, 7,586 imagini panoramice și 6,515,872 puncte LIDAR. Suprafața acoperită este de aproximativ 2.33 ha (195×119 m).
Datele sunt georeferențiabile prin punctele de control PT1 și PT2 și prin sistemul integrat RTK / PPK al scannerului.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5943600"/>
            <a:ext cx="109728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>
                <a:solidFill>
                  <a:srgbClr val="FFD24A"/>
                </a:solidFill>
                <a:latin typeface="Segoe UI"/>
              </a:rPr>
              <a:t>▶ Viewer 3D online: drone.ugaerial.ro/LAZ_LIDAR_DRONA_FIFIM.las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6263640"/>
            <a:ext cx="109728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>
                <a:solidFill>
                  <a:srgbClr val="00D4FF"/>
                </a:solidFill>
                <a:latin typeface="Segoe UI"/>
              </a:rPr>
              <a:t>Vezi prezentarea HTML interactivă: prezentare.html  ·  trajectorie: trajectory.json  ·  date: stats.json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