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https://drone.ugaerial.ro/Orto_-_Facultate_Fifim_-_Test.tif/map" TargetMode="Externa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hyperlink" Target="https://drone.ugaerial.ro/LAZ_LIDAR_DRONA_FIFIM.las" TargetMode="Externa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3657600"/>
          </a:xfrm>
          <a:prstGeom prst="rect">
            <a:avLst/>
          </a:prstGeom>
          <a:solidFill>
            <a:srgbClr val="0F3C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cover_g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2027103" y="0"/>
            <a:ext cx="164592" cy="685800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457200"/>
            <a:ext cx="100584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FFB300"/>
                </a:solidFill>
                <a:latin typeface="Segoe UI Semibold"/>
              </a:rPr>
              <a:t>USAMV BUCUREȘTI · STUDENT SYMPOSIUM 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914400"/>
            <a:ext cx="10972800" cy="20116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00000"/>
              </a:lnSpc>
            </a:pPr>
            <a:r>
              <a:rPr sz="4200" b="1" i="0">
                <a:solidFill>
                  <a:srgbClr val="FFFFFF"/>
                </a:solidFill>
                <a:latin typeface="Segoe UI"/>
                <a:effectLst>
                  <a:outerShdw blurRad="40000" dist="20000" dir="2700000" algn="tl" rotWithShape="0">
                    <a:srgbClr val="000000">
                      <a:alpha val="60000"/>
                    </a:srgbClr>
                  </a:outerShdw>
                </a:effectLst>
              </a:rPr>
              <a:t>Development of a Digital Twin
for the USAMV Bucharest 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2514600"/>
            <a:ext cx="10972800" cy="8229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0" i="1">
                <a:solidFill>
                  <a:srgbClr val="DCF5DC"/>
                </a:solidFill>
                <a:latin typeface="Segoe UI Light"/>
                <a:effectLst>
                  <a:outerShdw blurRad="40000" dist="20000" dir="2700000" algn="tl" rotWithShape="0">
                    <a:srgbClr val="000000">
                      <a:alpha val="60000"/>
                    </a:srgbClr>
                  </a:outerShdw>
                </a:effectLst>
              </a:rPr>
              <a:t>Using Terrestrial Scanning and Geospatial Technologies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306324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700" b="0" i="0">
                <a:solidFill>
                  <a:srgbClr val="C8E6C8"/>
                </a:solidFill>
                <a:latin typeface="Segoe UI Light"/>
              </a:rPr>
              <a:t>A Comparative Analysis between Romania and Nordic Countries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" y="4114800"/>
            <a:ext cx="6858000" cy="182880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270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68680" y="4206240"/>
            <a:ext cx="6400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1" i="0">
                <a:solidFill>
                  <a:srgbClr val="2E7D32"/>
                </a:solidFill>
                <a:latin typeface="Segoe UI Semibold"/>
              </a:rPr>
              <a:t>AUTHORS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4526280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Roxana Maria HAICAN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0520" y="4526280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Alexandra-Ionela NISTOR  (corresponding)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" y="4855464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Nicoleta PAVEL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0520" y="4855464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Ana Maria SAVU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80" y="5184648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Iulian-Sebastian HAGIU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0520" y="5184648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Vlad-Andrei HAICAN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80960" y="4114800"/>
            <a:ext cx="3840480" cy="1828800"/>
          </a:xfrm>
          <a:prstGeom prst="roundRect">
            <a:avLst>
              <a:gd name="adj" fmla="val 4000"/>
            </a:avLst>
          </a:prstGeom>
          <a:solidFill>
            <a:srgbClr val="2E7D32"/>
          </a:solidFill>
          <a:ln w="19050">
            <a:solidFill>
              <a:srgbClr val="0F3C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909560" y="4206240"/>
            <a:ext cx="34747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1" i="0">
                <a:solidFill>
                  <a:srgbClr val="FFB300"/>
                </a:solidFill>
                <a:latin typeface="Segoe UI Semibold"/>
              </a:rPr>
              <a:t>SCIENTIFIC COORDINATOR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9560" y="4526280"/>
            <a:ext cx="34747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DCF0DC"/>
                </a:solidFill>
                <a:latin typeface="Segoe UI Light"/>
              </a:rPr>
              <a:t>Lect. PhD. Eng.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9560" y="4846320"/>
            <a:ext cx="34747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FFFFFF"/>
                </a:solidFill>
                <a:latin typeface="Segoe UI"/>
              </a:rPr>
              <a:t>Alexandru CALIN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9560" y="5440680"/>
            <a:ext cx="34747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1">
                <a:solidFill>
                  <a:srgbClr val="C8E6C8"/>
                </a:solidFill>
                <a:latin typeface="Segoe UI Light"/>
              </a:rPr>
              <a:t>Faculty of Land Reclamation
and Environmental Engineering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" y="6263640"/>
            <a:ext cx="109728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 i="0">
                <a:solidFill>
                  <a:srgbClr val="667869"/>
                </a:solidFill>
                <a:latin typeface="Segoe UI"/>
              </a:rPr>
              <a:t>59 Mărăști Blvd · District 1 · 011464 București · România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TERRESTRIAL ACQUISITION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LiDAR Point Cloud — 6.5 Million Points</a:t>
            </a:r>
          </a:p>
        </p:txBody>
      </p:sp>
      <p:pic>
        <p:nvPicPr>
          <p:cNvPr id="6" name="Picture 5" descr="scan_pc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223760" cy="5001065"/>
          </a:xfrm>
          <a:prstGeom prst="rect">
            <a:avLst/>
          </a:prstGeom>
        </p:spPr>
      </p:pic>
      <p:pic>
        <p:nvPicPr>
          <p:cNvPr id="7" name="Picture 6" descr="scan_pc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1371600"/>
            <a:ext cx="3931920" cy="27220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863840" y="4434840"/>
            <a:ext cx="3931920" cy="1874519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046720" y="4544568"/>
            <a:ext cx="36576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BOUNDING 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720" y="4864608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"/>
              </a:rPr>
              <a:t>X (width)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4080" y="4864608"/>
            <a:ext cx="19202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 i="0">
                <a:solidFill>
                  <a:srgbClr val="213324"/>
                </a:solidFill>
                <a:latin typeface="Segoe UI Semibold"/>
              </a:rPr>
              <a:t>195.3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6720" y="5138928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"/>
              </a:rPr>
              <a:t>Y (length)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84080" y="5138928"/>
            <a:ext cx="19202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 i="0">
                <a:solidFill>
                  <a:srgbClr val="213324"/>
                </a:solidFill>
                <a:latin typeface="Segoe UI Semibold"/>
              </a:rPr>
              <a:t>119.2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720" y="5413248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"/>
              </a:rPr>
              <a:t>Z (height)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4080" y="5413248"/>
            <a:ext cx="19202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 i="0">
                <a:solidFill>
                  <a:srgbClr val="213324"/>
                </a:solidFill>
                <a:latin typeface="Segoe UI Semibold"/>
              </a:rPr>
              <a:t>3.6 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6720" y="5687568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"/>
              </a:rPr>
              <a:t>Surface 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4080" y="5687568"/>
            <a:ext cx="19202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 i="0">
                <a:solidFill>
                  <a:srgbClr val="213324"/>
                </a:solidFill>
                <a:latin typeface="Segoe UI Semibold"/>
              </a:rPr>
              <a:t>2.33 ha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46720" y="5961888"/>
            <a:ext cx="1828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"/>
              </a:rPr>
              <a:t>Drift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84080" y="5961888"/>
            <a:ext cx="19202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1100" b="1" i="0">
                <a:solidFill>
                  <a:srgbClr val="213324"/>
                </a:solidFill>
                <a:latin typeface="Segoe UI Semibold"/>
              </a:rPr>
              <a:t>loop closure applied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6419088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900" b="0" i="1">
                <a:solidFill>
                  <a:srgbClr val="667869"/>
                </a:solidFill>
                <a:latin typeface="Segoe UI Light"/>
              </a:rPr>
              <a:t>Fig. 4 — Top view (color = height Z) overlaid with white scanner trajectory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10 / 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VISUALIZATION MODES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Point Cloud Visualization — RGB vs Intensity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143000"/>
            <a:ext cx="109728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0" i="1">
                <a:solidFill>
                  <a:srgbClr val="667869"/>
                </a:solidFill>
                <a:latin typeface="Segoe UI Light"/>
              </a:rPr>
              <a:t>Two visualization modes computed from the unified point cloud — RGB (left) for visual realism, intensity (right) for material analysis.</a:t>
            </a:r>
          </a:p>
        </p:txBody>
      </p:sp>
      <p:pic>
        <p:nvPicPr>
          <p:cNvPr id="7" name="Picture 6" descr="usamv_rgb_vs_intensity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28800"/>
            <a:ext cx="3657600" cy="24688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40080" y="4370832"/>
            <a:ext cx="3657600" cy="64008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9525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4416552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Top-view aerial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4663440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 Light"/>
              </a:rPr>
              <a:t>RGB ←  →  intensity</a:t>
            </a:r>
          </a:p>
        </p:txBody>
      </p:sp>
      <p:pic>
        <p:nvPicPr>
          <p:cNvPr id="11" name="Picture 10" descr="usamv_rgb_vs_intensity_aeri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828800"/>
            <a:ext cx="3657600" cy="24688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89120" y="4370832"/>
            <a:ext cx="3657600" cy="64008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9525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526280" y="4416552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Façade aerial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6280" y="4663440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 Light"/>
              </a:rPr>
              <a:t>RGB ←  →  intensity</a:t>
            </a:r>
          </a:p>
        </p:txBody>
      </p:sp>
      <p:pic>
        <p:nvPicPr>
          <p:cNvPr id="15" name="Picture 14" descr="usamv_rgb_vs_intensity_faca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0" y="1828800"/>
            <a:ext cx="3657600" cy="24688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138160" y="4370832"/>
            <a:ext cx="3657600" cy="64008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9525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275320" y="4416552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Façade close-up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320" y="4663440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0">
                <a:solidFill>
                  <a:srgbClr val="667869"/>
                </a:solidFill>
                <a:latin typeface="Segoe UI Light"/>
              </a:rPr>
              <a:t>RGB ←  →  intensity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0080" y="5212080"/>
            <a:ext cx="10927080" cy="109728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270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14400" y="5349240"/>
            <a:ext cx="10424160" cy="9144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RGB visualization preserves true color from camera images — useful for visual interpretation and presentations.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Intensity visualization reflects LiDAR return strength — highlights material reflectivity and structural details invisible in RGB.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11 / 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ACQUISITION SOFTWARE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FJD Trion Studio — Real-time Acquisition Interface</a:t>
            </a:r>
          </a:p>
        </p:txBody>
      </p:sp>
      <p:pic>
        <p:nvPicPr>
          <p:cNvPr id="6" name="Picture 5" descr="fjd_trion_stu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0160"/>
            <a:ext cx="7315200" cy="5029200"/>
          </a:xfrm>
          <a:prstGeom prst="rect">
            <a:avLst/>
          </a:prstGeom>
        </p:spPr>
      </p:pic>
      <p:pic>
        <p:nvPicPr>
          <p:cNvPr id="7" name="Picture 6" descr="fjd_scanner_f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79" y="1280160"/>
            <a:ext cx="338328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83879" y="3611880"/>
            <a:ext cx="3383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900" b="0" i="1">
                <a:solidFill>
                  <a:srgbClr val="667869"/>
                </a:solidFill>
                <a:latin typeface="Segoe UI Light"/>
              </a:rPr>
              <a:t>FJD Trion S2 deployed in the field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83879" y="4023360"/>
            <a:ext cx="3383280" cy="228600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9525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366760" y="4160520"/>
            <a:ext cx="32004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1" i="0">
                <a:solidFill>
                  <a:srgbClr val="2E7D32"/>
                </a:solidFill>
                <a:latin typeface="Segoe UI Semibold"/>
              </a:rPr>
              <a:t>INTERFACE FEATURES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6760" y="4526280"/>
            <a:ext cx="31089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▸  Real-time floor plan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6760" y="4837176"/>
            <a:ext cx="31089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▸  Live trajectory tracking (green path)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6760" y="5148072"/>
            <a:ext cx="31089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▸  Dual camera preview (L + 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6760" y="5458968"/>
            <a:ext cx="31089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▸  On-site quality validation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6760" y="5769864"/>
            <a:ext cx="31089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▸  Loop closure indication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" y="640080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Fig. 5 — FJD Trion Studio: top — floor plan with live trajectory · bottom — left/right camera feeds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12 / 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INTEGRATION &amp; GEOREFERENCING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Data Fusion — ICP Alignment in CloudCompare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463040"/>
            <a:ext cx="3291840" cy="23774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5240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77240" y="1600200"/>
            <a:ext cx="1828800" cy="292608"/>
          </a:xfrm>
          <a:prstGeom prst="roundRect">
            <a:avLst>
              <a:gd name="adj" fmla="val 50000"/>
            </a:avLst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77240" y="1600200"/>
            <a:ext cx="182880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0F3C15"/>
                </a:solidFill>
                <a:latin typeface="Segoe UI Semibold"/>
              </a:rPr>
              <a:t>SLAM LiDAR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2011680"/>
            <a:ext cx="3017520" cy="18288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FJD Trion S2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6.5 M points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Loop closure applied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Local SLAM coordinates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1463040"/>
            <a:ext cx="3291840" cy="23774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524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66760" y="1600200"/>
            <a:ext cx="1737360" cy="292608"/>
          </a:xfrm>
          <a:prstGeom prst="roundRect">
            <a:avLst>
              <a:gd name="adj" fmla="val 50000"/>
            </a:avLst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366760" y="1600200"/>
            <a:ext cx="173736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Segoe UI Semibold"/>
              </a:rPr>
              <a:t>UAV / SfM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2011680"/>
            <a:ext cx="3017520" cy="18288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DJI Mini 2 — 419 photos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SfM + MVS in Agisoft Metashape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Dense photogrammetric cloud</a:t>
            </a:r>
          </a:p>
          <a:p>
            <a:pPr algn="l">
              <a:lnSpc>
                <a:spcPct val="140000"/>
              </a:lnSpc>
            </a:pPr>
            <a:r>
              <a:rPr sz="1200">
                <a:solidFill>
                  <a:srgbClr val="213324"/>
                </a:solidFill>
                <a:latin typeface="Segoe UI"/>
              </a:rPr>
              <a:t>•  Geo-ref via 5+ GCPs (RTK)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06240" y="1463040"/>
            <a:ext cx="3749039" cy="237744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389120" y="1600200"/>
            <a:ext cx="33832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FUSION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9120" y="1920240"/>
            <a:ext cx="338328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000" b="1" i="0">
                <a:solidFill>
                  <a:srgbClr val="FFFFFF"/>
                </a:solidFill>
                <a:latin typeface="Segoe UI"/>
              </a:rPr>
              <a:t>ICP Registration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9120" y="2423160"/>
            <a:ext cx="33832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(Iterative Closest Point)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9120" y="2834640"/>
            <a:ext cx="3383280" cy="13716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35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Coarse alignment (manual)</a:t>
            </a:r>
          </a:p>
          <a:p>
            <a:pPr algn="l">
              <a:lnSpc>
                <a:spcPct val="135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Fine ICP registration</a:t>
            </a:r>
          </a:p>
          <a:p>
            <a:pPr algn="l">
              <a:lnSpc>
                <a:spcPct val="135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Convergence on shared surfaces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1920" y="2514600"/>
            <a:ext cx="365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200" b="1" i="0">
                <a:solidFill>
                  <a:srgbClr val="2E7D32"/>
                </a:solidFill>
                <a:latin typeface="Segoe UI"/>
              </a:rPr>
              <a:t>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9560" y="2514600"/>
            <a:ext cx="365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200" b="1" i="0">
                <a:solidFill>
                  <a:srgbClr val="2E7D32"/>
                </a:solidFill>
                <a:latin typeface="Segoe UI"/>
              </a:rPr>
              <a:t>◀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0080" y="4114800"/>
            <a:ext cx="10927080" cy="219456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14400" y="4251960"/>
            <a:ext cx="104241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RESULT — UNIFIED 3D 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61772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 Semibold"/>
              </a:rPr>
              <a:t>RMS 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4937760"/>
            <a:ext cx="246888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 i="0">
                <a:solidFill>
                  <a:srgbClr val="2E7D32"/>
                </a:solidFill>
                <a:latin typeface="Segoe UI"/>
              </a:rPr>
              <a:t>&lt; 3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562356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ICP convergence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0440" y="461772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 Semibold"/>
              </a:rPr>
              <a:t>LOD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20440" y="4937760"/>
            <a:ext cx="246888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 i="0">
                <a:solidFill>
                  <a:srgbClr val="66BB6A"/>
                </a:solidFill>
                <a:latin typeface="Segoe UI"/>
              </a:rPr>
              <a:t>200 – 300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0440" y="562356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BIM-compatible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6480" y="461772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 Semibold"/>
              </a:rPr>
              <a:t>CRS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26480" y="4937760"/>
            <a:ext cx="246888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 i="0">
                <a:solidFill>
                  <a:srgbClr val="2E7D32"/>
                </a:solidFill>
                <a:latin typeface="Segoe UI"/>
              </a:rPr>
              <a:t>Stereo 70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6480" y="562356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EPSG:3844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32520" y="461772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 Semibold"/>
              </a:rPr>
              <a:t>Estimated accuracy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32520" y="4937760"/>
            <a:ext cx="246888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600" b="1" i="0">
                <a:solidFill>
                  <a:srgbClr val="C62828"/>
                </a:solidFill>
                <a:latin typeface="Segoe UI"/>
              </a:rPr>
              <a:t>2 – 5 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32520" y="5623560"/>
            <a:ext cx="2468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centimetric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640080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 i="1">
                <a:solidFill>
                  <a:srgbClr val="66BB6A"/>
                </a:solidFill>
                <a:latin typeface="Segoe UI Light"/>
              </a:rPr>
              <a:t>Suitable for: campus management  ·  infrastructure monitoring  ·  spatial analysis  ·  BIM integration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13 / 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LIVE VIEWER · 2D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Interactive Orthophoto — UGA Aerial Hub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188720"/>
            <a:ext cx="109728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0" i="0">
                <a:solidFill>
                  <a:srgbClr val="667869"/>
                </a:solidFill>
                <a:latin typeface="Segoe UI Light"/>
              </a:rPr>
              <a:t>Geo-referenced orthophoto of USAMV / FIFIM area, served on our point-cloud hub.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828800"/>
            <a:ext cx="10972800" cy="45262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qr_or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48840"/>
            <a:ext cx="3017520" cy="301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257800"/>
            <a:ext cx="30175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 i="1">
                <a:solidFill>
                  <a:srgbClr val="667869"/>
                </a:solidFill>
                <a:latin typeface="Segoe UI Light"/>
              </a:rPr>
              <a:t>Scan to open on phone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9120" y="2148840"/>
            <a:ext cx="7040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URL  (click in slideshow mode)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89120" y="2514600"/>
            <a:ext cx="7040880" cy="640080"/>
          </a:xfrm>
          <a:prstGeom prst="roundRect">
            <a:avLst>
              <a:gd name="adj" fmla="val 20000"/>
            </a:avLst>
          </a:prstGeom>
          <a:solidFill>
            <a:srgbClr val="F1F8E9"/>
          </a:solidFill>
          <a:ln w="15240">
            <a:solidFill>
              <a:srgbClr val="2E7D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572000" y="2651760"/>
            <a:ext cx="667512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>
                <a:solidFill>
                  <a:srgbClr val="2E7D32"/>
                </a:solidFill>
                <a:latin typeface="Consolas"/>
                <a:hlinkClick r:id="rId3"/>
              </a:rPr>
              <a:t>https://drone.ugaerial.ro/Orto_-_Facultate_Fifim_-_Test.tif/map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9120" y="3383280"/>
            <a:ext cx="7040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9120" y="3749039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2D map view with satellite + OpenStreetMap basemaps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120" y="4078223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Pan, zoom, area / distance measurements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9120" y="4407407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Stereo 70 (EPSG:3844) georeference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9120" y="4736591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Layer opacity, full-screen, share link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9120" y="5065775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Mobile-friendly responsive UI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" y="6446520"/>
            <a:ext cx="10972800" cy="2286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0" i="1">
                <a:solidFill>
                  <a:srgbClr val="667869"/>
                </a:solidFill>
                <a:latin typeface="Segoe UI Light"/>
              </a:rPr>
              <a:t>Hosted on drone.ugaerial.ro · UGA Aerial Point Cloud Hub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14 / 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LIVE VIEWER · 3D POINT CLOUD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Interactive Point Cloud — Potree 3D Viewer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188720"/>
            <a:ext cx="109728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0" i="0">
                <a:solidFill>
                  <a:srgbClr val="667869"/>
                </a:solidFill>
                <a:latin typeface="Segoe UI Light"/>
              </a:rPr>
              <a:t>Full LiDAR point cloud of FIFIM Faculty in any web browser. Includes measurement and section tools.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828800"/>
            <a:ext cx="10972800" cy="45262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qr_po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48840"/>
            <a:ext cx="3017520" cy="301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257800"/>
            <a:ext cx="30175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 i="1">
                <a:solidFill>
                  <a:srgbClr val="667869"/>
                </a:solidFill>
                <a:latin typeface="Segoe UI Light"/>
              </a:rPr>
              <a:t>Scan to open on phone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9120" y="2148840"/>
            <a:ext cx="7040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URL  (click in slideshow mode)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89120" y="2514600"/>
            <a:ext cx="7040880" cy="640080"/>
          </a:xfrm>
          <a:prstGeom prst="roundRect">
            <a:avLst>
              <a:gd name="adj" fmla="val 20000"/>
            </a:avLst>
          </a:prstGeom>
          <a:solidFill>
            <a:srgbClr val="F1F8E9"/>
          </a:solidFill>
          <a:ln w="15240">
            <a:solidFill>
              <a:srgbClr val="66BB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572000" y="2651760"/>
            <a:ext cx="667512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1">
                <a:solidFill>
                  <a:srgbClr val="66BB6A"/>
                </a:solidFill>
                <a:latin typeface="Consolas"/>
                <a:hlinkClick r:id="rId3"/>
              </a:rPr>
              <a:t>https://drone.ugaerial.ro/LAZ_LIDAR_DRONA_FIFIM.las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9120" y="3383280"/>
            <a:ext cx="704088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9120" y="3749039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Rotate / zoom / pan in 3D (mouse + scroll)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9120" y="4078223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Measurements: distance, 3D area, volume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9120" y="4407407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Vertical &amp; horizontal sections, adjustable thickness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9120" y="4736591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PNG + PGW export (georeferenced Stereo 70)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9120" y="5065775"/>
            <a:ext cx="7040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0">
                <a:solidFill>
                  <a:srgbClr val="213324"/>
                </a:solidFill>
                <a:latin typeface="Segoe UI"/>
              </a:rPr>
              <a:t>■  Solid Surface mode (HQ + EDL) for compact look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" y="6446520"/>
            <a:ext cx="10972800" cy="2286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0" i="1">
                <a:solidFill>
                  <a:srgbClr val="667869"/>
                </a:solidFill>
                <a:latin typeface="Segoe UI Light"/>
              </a:rPr>
              <a:t>Hosted on drone.ugaerial.ro · UGA Aerial Point Cloud Hub · Potree-based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15 / 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ECONOMIC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Cost &amp; Time Efficiency vs. Conventional Surveying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417320"/>
            <a:ext cx="5440680" cy="246888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155448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EQUIPMENT COST REDUCTION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74519"/>
            <a:ext cx="5029200" cy="12801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5800" b="1" i="0">
                <a:solidFill>
                  <a:srgbClr val="2E7D32"/>
                </a:solidFill>
                <a:latin typeface="Segoe UI"/>
                <a:effectLst>
                  <a:outerShdw blurRad="40000" dist="20000" dir="2700000" algn="tl" rotWithShape="0">
                    <a:srgbClr val="000000">
                      <a:alpha val="60000"/>
                    </a:srgbClr>
                  </a:outerShdw>
                </a:effectLst>
              </a:rPr>
              <a:t>60 – 80 %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154680"/>
            <a:ext cx="50292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1">
                <a:solidFill>
                  <a:srgbClr val="667869"/>
                </a:solidFill>
                <a:latin typeface="Segoe UI Light"/>
              </a:rPr>
              <a:t>vs. high-end terrestrial laser scanners (Leica · FARO · Riegl)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417320"/>
            <a:ext cx="5349240" cy="246888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537960" y="155448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ACQUISITION TIME REDUCTION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7960" y="1874519"/>
            <a:ext cx="5029200" cy="12801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5800" b="1" i="0">
                <a:solidFill>
                  <a:srgbClr val="66BB6A"/>
                </a:solidFill>
                <a:latin typeface="Segoe UI"/>
                <a:effectLst>
                  <a:outerShdw blurRad="40000" dist="20000" dir="2700000" algn="tl" rotWithShape="0">
                    <a:srgbClr val="000000">
                      <a:alpha val="60000"/>
                    </a:srgbClr>
                  </a:outerShdw>
                </a:effectLst>
              </a:rPr>
              <a:t>50 – 65 %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7960" y="3154680"/>
            <a:ext cx="50292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0" i="1">
                <a:solidFill>
                  <a:srgbClr val="667869"/>
                </a:solidFill>
                <a:latin typeface="Segoe UI Light"/>
              </a:rPr>
              <a:t>vs. conventional total-station + static TLS workflow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080" y="4069080"/>
            <a:ext cx="10927080" cy="22402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4400" y="4206240"/>
            <a:ext cx="100584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OPERATIONAL COMPARISON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526280"/>
            <a:ext cx="3200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1" i="0">
                <a:solidFill>
                  <a:srgbClr val="667869"/>
                </a:solidFill>
                <a:latin typeface="Segoe UI Semibold"/>
              </a:rPr>
              <a:t/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4526280"/>
            <a:ext cx="3657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1" i="0">
                <a:solidFill>
                  <a:srgbClr val="667869"/>
                </a:solidFill>
                <a:latin typeface="Segoe UI Semibold"/>
              </a:rPr>
              <a:t>Conventional TLS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4526280"/>
            <a:ext cx="36576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1" i="0">
                <a:solidFill>
                  <a:srgbClr val="667869"/>
                </a:solidFill>
                <a:latin typeface="Segoe UI Semibold"/>
              </a:rPr>
              <a:t>Our Workflow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892040"/>
            <a:ext cx="32004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"/>
              </a:rPr>
              <a:t>Equipment cost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4892040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€ 80,000 – 150,000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4892040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€ 15,000 – 25,000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221224"/>
            <a:ext cx="32004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"/>
              </a:rPr>
              <a:t>Acquisition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5221224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2–3 days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0" y="5221224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≈ 1 hour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5550408"/>
            <a:ext cx="32004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"/>
              </a:rPr>
              <a:t>Operator skill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4800" y="5550408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advanced surveyor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5550408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trained operator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5879592"/>
            <a:ext cx="32004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7869"/>
                </a:solidFill>
                <a:latin typeface="Segoe UI"/>
              </a:rPr>
              <a:t>Output accuracy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5879592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5 mm – 1 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0" y="5879592"/>
            <a:ext cx="365760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2 – 5 cm  (fit-for-purpose)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16 / 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COMPARATIVE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Methodological Alignment with Nordic Practices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371600"/>
            <a:ext cx="10927080" cy="493776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155448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ASPECT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554480"/>
            <a:ext cx="41148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NORDIC FRAMEWORKS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8120" y="1554480"/>
            <a:ext cx="36576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OUR WORKFLOW (ROMANIA)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680" y="1920240"/>
            <a:ext cx="10515600" cy="1500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210312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Acquisition philosophy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210312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Fit-for-purpose accuracy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8120" y="210312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Same — sub-decimetric is enough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260604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UAV platforms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260604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DJI Phantom, Mavic, Matrice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8120" y="260604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DJI Mini 2 (consumer-grade)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80" y="310896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Terrestrial sensor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310896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SLAM handheld + mobile MMS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8120" y="310896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FJD Trion S2 (handheld SLAM)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680" y="361188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Processing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7600" y="361188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Metashape, Pix4D, CloudCompare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8120" y="361188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Same stack: Metashape + CloudCompare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" y="411480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Georeferencing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411480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GNSS RTK / PPK + GCPs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8120" y="411480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GCPs + RTK for control points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" y="461772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Visualization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7600" y="461772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GIS + 3D web viewers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18120" y="461772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Potree-based  drone.ugaerial.ro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8680" y="512064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Accuracy target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7600" y="512064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2–5 cm (urban scale)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8120" y="512064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RMS &lt; 3 cm  (achieved)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680" y="5623560"/>
            <a:ext cx="26517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"/>
              </a:rPr>
              <a:t>Cost 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7600" y="5623560"/>
            <a:ext cx="4023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moderate (national scale)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8120" y="5623560"/>
            <a:ext cx="35661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213324"/>
                </a:solidFill>
                <a:latin typeface="Segoe UI"/>
              </a:rPr>
              <a:t>low (academic / SME budget)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640080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200" b="0" i="1">
                <a:solidFill>
                  <a:srgbClr val="2E7D32"/>
                </a:solidFill>
                <a:latin typeface="Segoe UI Light"/>
              </a:rPr>
              <a:t>Conclusion: methodology functionally equivalent to Nordic practices, transferable to Romanian context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17 / 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Limitations and Future Work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371600"/>
            <a:ext cx="5440680" cy="493776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5240">
            <a:solidFill>
              <a:srgbClr val="C628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77240" y="1508760"/>
            <a:ext cx="1554480" cy="292608"/>
          </a:xfrm>
          <a:prstGeom prst="roundRect">
            <a:avLst>
              <a:gd name="adj" fmla="val 50000"/>
            </a:avLst>
          </a:prstGeom>
          <a:solidFill>
            <a:srgbClr val="C62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77240" y="1508760"/>
            <a:ext cx="155448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Segoe UI Semibold"/>
              </a:rPr>
              <a:t>LIMITATIONS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192024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No RTK/PPK on UAV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2240280"/>
            <a:ext cx="484632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DJI Mini 2 lacks survey-grade GNSS — additional GCP fieldwork (≈ +30%)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297180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SLAM drift in indoors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" y="3291840"/>
            <a:ext cx="484632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Cumulative drift requires careful trajectory planning + loop closure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402336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Vegetation occlusion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280" y="4343400"/>
            <a:ext cx="484632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Dense canopy reduces LiDAR returns and photogrammetric texture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" y="507492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Single mission per battery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7280" y="5394960"/>
            <a:ext cx="4846320" cy="6400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Larger campuses require multiple flights/scans, more alignment work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63640" y="1371600"/>
            <a:ext cx="5349240" cy="493776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524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400800" y="1508760"/>
            <a:ext cx="1554480" cy="292608"/>
          </a:xfrm>
          <a:prstGeom prst="roundRect">
            <a:avLst>
              <a:gd name="adj" fmla="val 50000"/>
            </a:avLst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400800" y="1508760"/>
            <a:ext cx="155448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0F3C15"/>
                </a:solidFill>
                <a:latin typeface="Segoe UI Semibold"/>
              </a:rPr>
              <a:t>FUTURE WORK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2240" y="1920240"/>
            <a:ext cx="4937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Independent metric validation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840" y="2240280"/>
            <a:ext cx="475488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Cross-check with total-station on identifiable features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2240" y="2761488"/>
            <a:ext cx="4937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BIM integration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20840" y="3081528"/>
            <a:ext cx="475488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Convert LOD 200–300 cloud → IFC for facility management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2240" y="3602736"/>
            <a:ext cx="4937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Real-time digital twin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20840" y="3922776"/>
            <a:ext cx="475488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Stream UAV / IoT data into the live 3D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2240" y="4443984"/>
            <a:ext cx="4937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Gaussian Splatting (3DGS)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0840" y="4764024"/>
            <a:ext cx="475488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Neural reconstruction for photorealistic visualization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2240" y="5285232"/>
            <a:ext cx="49377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▸ "Sponge campus" planning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0840" y="5605272"/>
            <a:ext cx="475488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Adapt Copenhagen / Helsinki sustainable strategies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18 / 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thanks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4206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28016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200" b="1" i="0">
                <a:solidFill>
                  <a:srgbClr val="FFB300"/>
                </a:solidFill>
                <a:latin typeface="Segoe UI Semibold"/>
              </a:rPr>
              <a:t>MULȚUMIM PENTRU ATENȚIE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1737360"/>
            <a:ext cx="10972800" cy="18288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9200" b="1" i="0">
                <a:solidFill>
                  <a:srgbClr val="FFFFFF"/>
                </a:solidFill>
                <a:latin typeface="Segoe UI"/>
                <a:effectLst>
                  <a:outerShdw blurRad="40000" dist="20000" dir="2700000" algn="tl" rotWithShape="0">
                    <a:srgbClr val="000000">
                      <a:alpha val="6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52044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200" b="0" i="1">
                <a:solidFill>
                  <a:srgbClr val="DCF5DC"/>
                </a:solidFill>
                <a:latin typeface="Segoe UI Light"/>
              </a:rPr>
              <a:t>Întrebări?  ·  Questions?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94560" y="4572000"/>
            <a:ext cx="7772400" cy="146304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468880" y="4663440"/>
            <a:ext cx="7315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1" i="0">
                <a:solidFill>
                  <a:srgbClr val="2E7D32"/>
                </a:solidFill>
                <a:latin typeface="Segoe UI Semibold"/>
              </a:rPr>
              <a:t>EXPLORE THE DIGITAL TWIN ONLINE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8880" y="5029200"/>
            <a:ext cx="7315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 i="0">
                <a:solidFill>
                  <a:srgbClr val="213324"/>
                </a:solidFill>
                <a:latin typeface="Consolas"/>
              </a:rPr>
              <a:t>drone.ugaerial.ro/Orto_-_Facultate_Fifim_-_Test.tif/map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8880" y="5440680"/>
            <a:ext cx="7315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100" b="0" i="0">
                <a:solidFill>
                  <a:srgbClr val="213324"/>
                </a:solidFill>
                <a:latin typeface="Consolas"/>
              </a:rPr>
              <a:t>drone.ugaerial.ro/LAZ_LIDAR_DRONA_FIFIM.las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" y="6263640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000" b="0" i="1">
                <a:solidFill>
                  <a:srgbClr val="667869"/>
                </a:solidFill>
                <a:latin typeface="Segoe UI Light"/>
              </a:rPr>
              <a:t>Corresponding author: alenistor2002@gmail.com  ·  Coord: Lect. PhD. Eng. Alexandru Calin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Agenda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41732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55448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7360" y="158191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Context &amp;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7360" y="201168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Digital twin definition, research goal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89120" y="141732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0" y="155448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158191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State of the 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201168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Nordic countries: Finland, Denmark, Sweden, Norway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38160" y="141732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321040" y="155448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5440" y="158191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Methodology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5440" y="201168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Multi-sensor workflow: UAV + SLAM LiDAR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0080" y="297180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22960" y="310896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7360" y="313639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Aerial acquisition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7360" y="356616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DJI Mini 2 — 419 photos · 32 min · 4.99 km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89120" y="297180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572000" y="310896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313639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Terrestrial acquisition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0" y="356616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FJD Trion S2 — 17,272 poses · 6.5 M points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38160" y="297180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321040" y="310896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35440" y="313639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Visualization modes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35440" y="356616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RGB vs intensity · FJD Trion Studio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0080" y="452628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22960" y="466344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37360" y="469087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Data fusion &amp; georeference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37360" y="512064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ICP in CloudCompare · RMS &lt; 3 cm · LOD 200–300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389120" y="452628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4572000" y="466344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0" y="469087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Online interactive viewers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0" y="512064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drone.ugaerial.ro — orthophoto + Potree 3D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138160" y="4526280"/>
            <a:ext cx="3657600" cy="14630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8321040" y="4663440"/>
            <a:ext cx="9144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35440" y="4690872"/>
            <a:ext cx="2377440" cy="41148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300" b="1" i="0">
                <a:solidFill>
                  <a:srgbClr val="213324"/>
                </a:solidFill>
                <a:latin typeface="Segoe UI"/>
              </a:rPr>
              <a:t>Conclusions &amp; future 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35440" y="5120640"/>
            <a:ext cx="2377440" cy="7772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667869"/>
                </a:solidFill>
                <a:latin typeface="Segoe UI Light"/>
              </a:rPr>
              <a:t>BIM, 3DGS, sustainable campus planning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2 / 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CONTEXT ·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What is a Digital Twin?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7315200" cy="256032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20000"/>
              </a:lnSpc>
            </a:pPr>
            <a:r>
              <a:rPr sz="1500">
                <a:solidFill>
                  <a:srgbClr val="213324"/>
                </a:solidFill>
                <a:latin typeface="Segoe UI"/>
              </a:rPr>
              <a:t>A Digital Twin is a three-dimensional digital replica of a real-world environment,</a:t>
            </a:r>
          </a:p>
          <a:p>
            <a:pPr algn="l">
              <a:lnSpc>
                <a:spcPct val="120000"/>
              </a:lnSpc>
            </a:pPr>
            <a:r>
              <a:rPr sz="1500">
                <a:solidFill>
                  <a:srgbClr val="213324"/>
                </a:solidFill>
                <a:latin typeface="Segoe UI"/>
              </a:rPr>
              <a:t>increasingly used in urban planning, infrastructure management, and academic research.</a:t>
            </a:r>
          </a:p>
          <a:p>
            <a:pPr algn="l">
              <a:lnSpc>
                <a:spcPct val="120000"/>
              </a:lnSpc>
            </a:pPr>
            <a:r>
              <a:rPr sz="1500">
                <a:solidFill>
                  <a:srgbClr val="213324"/>
                </a:solidFill>
                <a:latin typeface="Segoe UI"/>
              </a:rPr>
              <a:t/>
            </a:r>
          </a:p>
          <a:p>
            <a:pPr algn="l">
              <a:lnSpc>
                <a:spcPct val="120000"/>
              </a:lnSpc>
            </a:pPr>
            <a:r>
              <a:rPr sz="1500">
                <a:solidFill>
                  <a:srgbClr val="213324"/>
                </a:solidFill>
                <a:latin typeface="Segoe UI"/>
              </a:rPr>
              <a:t>While Nordic countries (Denmark, Sweden, Finland, Norway) have systematically integrated such</a:t>
            </a:r>
          </a:p>
          <a:p>
            <a:pPr algn="l">
              <a:lnSpc>
                <a:spcPct val="120000"/>
              </a:lnSpc>
            </a:pPr>
            <a:r>
              <a:rPr sz="1500">
                <a:solidFill>
                  <a:srgbClr val="213324"/>
                </a:solidFill>
                <a:latin typeface="Segoe UI"/>
              </a:rPr>
              <a:t>frameworks into planning workflows, Romania exhibits limited adoption, primarily due to</a:t>
            </a:r>
          </a:p>
          <a:p>
            <a:pPr algn="l">
              <a:lnSpc>
                <a:spcPct val="120000"/>
              </a:lnSpc>
            </a:pPr>
            <a:r>
              <a:rPr sz="1500">
                <a:solidFill>
                  <a:srgbClr val="213324"/>
                </a:solidFill>
                <a:latin typeface="Segoe UI"/>
              </a:rPr>
              <a:t>financial constraints and restricted access to advanced geospatial infrastructure.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4160520"/>
            <a:ext cx="10927080" cy="210312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4297680"/>
            <a:ext cx="100584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RESEARCH GOAL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572000"/>
            <a:ext cx="10332720" cy="9144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000" b="1" i="0">
                <a:solidFill>
                  <a:srgbClr val="FFFFFF"/>
                </a:solidFill>
                <a:latin typeface="Segoe UI"/>
              </a:rPr>
              <a:t>Develop a detailed digital twin of the USAMV Bucharest campus using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983480"/>
            <a:ext cx="10332720" cy="9144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500" b="0" i="1">
                <a:solidFill>
                  <a:srgbClr val="667869"/>
                </a:solidFill>
                <a:latin typeface="Segoe UI Light"/>
              </a:rPr>
              <a:t>cost-effective geospatial technologies, while comparing methodology with Nordic practices.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806440"/>
            <a:ext cx="3611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E7D32"/>
                </a:solidFill>
                <a:latin typeface="Segoe UI Semibold"/>
              </a:rPr>
              <a:t>▸ UAV Photogrammetry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806440"/>
            <a:ext cx="3611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66BB6A"/>
                </a:solidFill>
                <a:latin typeface="Segoe UI Semibold"/>
              </a:rPr>
              <a:t>▸ SLAM LiDAR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5806440"/>
            <a:ext cx="3611880" cy="3200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E7D32"/>
                </a:solidFill>
                <a:latin typeface="Segoe UI Semibold"/>
              </a:rPr>
              <a:t>▸ Multi-sensor Fusion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3 / 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STATE OF THE 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Nordic Countries — Geospatial Reference Frameworks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371600"/>
            <a:ext cx="2697480" cy="42976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822960" y="1508760"/>
            <a:ext cx="1371600" cy="292608"/>
          </a:xfrm>
          <a:prstGeom prst="roundRect">
            <a:avLst>
              <a:gd name="adj" fmla="val 50000"/>
            </a:avLst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1508760"/>
            <a:ext cx="137160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0F3C15"/>
                </a:solidFill>
                <a:latin typeface="Segoe UI Semibold"/>
              </a:rPr>
              <a:t>FINLAND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920240"/>
            <a:ext cx="23317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600" b="1" i="0">
                <a:solidFill>
                  <a:srgbClr val="2E7D32"/>
                </a:solidFill>
                <a:latin typeface="Segoe UI"/>
              </a:rPr>
              <a:t>Helsinki 3D+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2423160"/>
            <a:ext cx="2331720" cy="21945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 i="0">
                <a:solidFill>
                  <a:srgbClr val="213324"/>
                </a:solidFill>
                <a:latin typeface="Segoe UI"/>
              </a:rPr>
              <a:t>City-scale digital twin · UAV photogrammetry + mobile mapping + SLAM handheld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4434840"/>
            <a:ext cx="23317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TOOLS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4663440"/>
            <a:ext cx="2331720" cy="9144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1">
                <a:solidFill>
                  <a:srgbClr val="667869"/>
                </a:solidFill>
                <a:latin typeface="Segoe UI Light"/>
              </a:rPr>
              <a:t>Agisoft Metashape · CloudCompare · GIS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9000" y="1371600"/>
            <a:ext cx="2697480" cy="42976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3611880" y="1508760"/>
            <a:ext cx="1371600" cy="292608"/>
          </a:xfrm>
          <a:prstGeom prst="roundRect">
            <a:avLst>
              <a:gd name="adj" fmla="val 50000"/>
            </a:avLst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11880" y="1508760"/>
            <a:ext cx="137160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0F3C15"/>
                </a:solidFill>
                <a:latin typeface="Segoe UI Semibold"/>
              </a:rPr>
              <a:t>DENMARK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1880" y="1920240"/>
            <a:ext cx="23317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600" b="1" i="0">
                <a:solidFill>
                  <a:srgbClr val="2E7D32"/>
                </a:solidFill>
                <a:latin typeface="Segoe UI"/>
              </a:rPr>
              <a:t>GeoDanmark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880" y="2423160"/>
            <a:ext cx="2331720" cy="21945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 i="0">
                <a:solidFill>
                  <a:srgbClr val="213324"/>
                </a:solidFill>
                <a:latin typeface="Segoe UI"/>
              </a:rPr>
              <a:t>Distributed acquisition · GNSS RTK · DJI UAV · high-res RGB sensors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1880" y="4434840"/>
            <a:ext cx="23317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TOOLS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1880" y="4663440"/>
            <a:ext cx="2331720" cy="9144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1">
                <a:solidFill>
                  <a:srgbClr val="667869"/>
                </a:solidFill>
                <a:latin typeface="Segoe UI Light"/>
              </a:rPr>
              <a:t>Pix4Dmapper · Metashape · ArcGIS Pro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17920" y="1371600"/>
            <a:ext cx="2697480" cy="42976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6400800" y="1508760"/>
            <a:ext cx="1371600" cy="292608"/>
          </a:xfrm>
          <a:prstGeom prst="roundRect">
            <a:avLst>
              <a:gd name="adj" fmla="val 50000"/>
            </a:avLst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400800" y="1508760"/>
            <a:ext cx="137160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0F3C15"/>
                </a:solidFill>
                <a:latin typeface="Segoe UI Semibold"/>
              </a:rPr>
              <a:t>SWEDEN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1920240"/>
            <a:ext cx="23317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600" b="1" i="0">
                <a:solidFill>
                  <a:srgbClr val="2E7D32"/>
                </a:solidFill>
                <a:latin typeface="Segoe UI"/>
              </a:rPr>
              <a:t>Lantmäteriet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2423160"/>
            <a:ext cx="2331720" cy="21945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 i="0">
                <a:solidFill>
                  <a:srgbClr val="213324"/>
                </a:solidFill>
                <a:latin typeface="Segoe UI"/>
              </a:rPr>
              <a:t>Mobile LiDAR + UAV (Phantom, Matrice) · GNSS/IMU continuous capture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434840"/>
            <a:ext cx="23317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TOOLS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663440"/>
            <a:ext cx="2331720" cy="9144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1">
                <a:solidFill>
                  <a:srgbClr val="667869"/>
                </a:solidFill>
                <a:latin typeface="Segoe UI Light"/>
              </a:rPr>
              <a:t>SfM in Metashape · CloudCompare · ArcGIS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06840" y="1371600"/>
            <a:ext cx="2697480" cy="429768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9189720" y="1508760"/>
            <a:ext cx="1371600" cy="292608"/>
          </a:xfrm>
          <a:prstGeom prst="roundRect">
            <a:avLst>
              <a:gd name="adj" fmla="val 50000"/>
            </a:avLst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189720" y="1508760"/>
            <a:ext cx="137160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0F3C15"/>
                </a:solidFill>
                <a:latin typeface="Segoe UI Semibold"/>
              </a:rPr>
              <a:t>NORWAY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9720" y="1920240"/>
            <a:ext cx="23317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600" b="1" i="0">
                <a:solidFill>
                  <a:srgbClr val="2E7D32"/>
                </a:solidFill>
                <a:latin typeface="Segoe UI"/>
              </a:rPr>
              <a:t>Kartverket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20" y="2423160"/>
            <a:ext cx="2331720" cy="21945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 i="0">
                <a:solidFill>
                  <a:srgbClr val="213324"/>
                </a:solidFill>
                <a:latin typeface="Segoe UI"/>
              </a:rPr>
              <a:t>National mapping authority — UAV + terrestrial LiDAR · open 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89720" y="4434840"/>
            <a:ext cx="233172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TOOLS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89720" y="4663440"/>
            <a:ext cx="2331720" cy="9144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000" b="0" i="1">
                <a:solidFill>
                  <a:srgbClr val="667869"/>
                </a:solidFill>
                <a:latin typeface="Segoe UI Light"/>
              </a:rPr>
              <a:t>Standardized 2–5 cm urban accuracy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080" y="5852160"/>
            <a:ext cx="1097280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1400" b="0" i="1">
                <a:solidFill>
                  <a:srgbClr val="66BB6A"/>
                </a:solidFill>
                <a:latin typeface="Segoe UI Light"/>
              </a:rPr>
              <a:t>Common denominator: fit-for-purpose accuracy ≈ 2–5 cm  ·  cost-efficient acquisition  ·  scalable workflows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4 / 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Romania vs Nordic — Gap and Opportunity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371600"/>
            <a:ext cx="5349240" cy="365760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5240">
            <a:solidFill>
              <a:srgbClr val="C628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77240" y="1508760"/>
            <a:ext cx="1463040" cy="292608"/>
          </a:xfrm>
          <a:prstGeom prst="roundRect">
            <a:avLst>
              <a:gd name="adj" fmla="val 50000"/>
            </a:avLst>
          </a:prstGeom>
          <a:solidFill>
            <a:srgbClr val="C62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77240" y="1508760"/>
            <a:ext cx="146304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Segoe UI Semibold"/>
              </a:rPr>
              <a:t>ROMANIA TODAY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1965960"/>
            <a:ext cx="4983480" cy="32004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Limited adoption of digital twin frameworks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High-cost equipment barrier for institutions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Restricted access to advanced infrastructure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Few national-level open geospatial standards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Digital twin practice still in emerging stage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17920" y="1371600"/>
            <a:ext cx="5349240" cy="365760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524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355080" y="1508760"/>
            <a:ext cx="1280160" cy="292608"/>
          </a:xfrm>
          <a:prstGeom prst="roundRect">
            <a:avLst>
              <a:gd name="adj" fmla="val 50000"/>
            </a:avLst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355080" y="1508760"/>
            <a:ext cx="1280160" cy="292608"/>
          </a:xfrm>
          <a:prstGeom prst="rect">
            <a:avLst/>
          </a:prstGeom>
          <a:noFill/>
        </p:spPr>
        <p:txBody>
          <a:bodyPr wrap="none" lIns="25400" rIns="25400" tIns="0" bIns="0" anchor="ctr">
            <a:spAutoFit/>
          </a:bodyPr>
          <a:lstStyle/>
          <a:p>
            <a:pPr algn="ctr"/>
            <a:r>
              <a:rPr sz="1000" b="1">
                <a:solidFill>
                  <a:srgbClr val="FFFFFF"/>
                </a:solidFill>
                <a:latin typeface="Segoe UI Semibold"/>
              </a:rPr>
              <a:t>NORDIC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6520" y="1965960"/>
            <a:ext cx="4983480" cy="32004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Systematic integration into urban planning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Consumer- and prosumer-grade equipment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Open data culture, national initiatives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Fit-for-purpose accuracy (2–5 cm)</a:t>
            </a:r>
          </a:p>
          <a:p>
            <a:pPr algn="l">
              <a:lnSpc>
                <a:spcPct val="140000"/>
              </a:lnSpc>
            </a:pPr>
            <a:r>
              <a:rPr sz="1300">
                <a:solidFill>
                  <a:srgbClr val="213324"/>
                </a:solidFill>
                <a:latin typeface="Segoe UI"/>
              </a:rPr>
              <a:t>•  Smart city, climate-resilient applications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080" y="5166360"/>
            <a:ext cx="10927080" cy="1188720"/>
          </a:xfrm>
          <a:prstGeom prst="roundRect">
            <a:avLst>
              <a:gd name="adj" fmla="val 4000"/>
            </a:avLst>
          </a:prstGeom>
          <a:solidFill>
            <a:srgbClr val="F1F8E9"/>
          </a:solidFill>
          <a:ln w="19050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5285232"/>
            <a:ext cx="105156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OUR PROPOSAL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" y="5532120"/>
            <a:ext cx="105156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0" i="0">
                <a:solidFill>
                  <a:srgbClr val="667869"/>
                </a:solidFill>
                <a:latin typeface="Segoe UI Light"/>
              </a:rPr>
              <a:t>Adapt the Nordic workflow to Romanian reality through accessible technology: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80" y="5852160"/>
            <a:ext cx="105156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Segoe UI"/>
              </a:rPr>
              <a:t>DJI Mini 2  +  FJD Trion S2  →  ~60–80% lower equipment cost  ·  ~50–65% less acquisition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5 / 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WORKFLOW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Integrated Multi-Sensor Methodology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508760"/>
            <a:ext cx="2468880" cy="233172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645920"/>
            <a:ext cx="210312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3000" b="1" i="0">
                <a:solidFill>
                  <a:srgbClr val="2E7D32"/>
                </a:solidFill>
                <a:latin typeface="Segoe UI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194560"/>
            <a:ext cx="21031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 i="0">
                <a:solidFill>
                  <a:srgbClr val="213324"/>
                </a:solidFill>
                <a:latin typeface="Segoe UI"/>
              </a:rPr>
              <a:t>ACQUISITION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2697480"/>
            <a:ext cx="2103120" cy="13716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667869"/>
                </a:solidFill>
                <a:latin typeface="Segoe UI Light"/>
              </a:rPr>
              <a:t>Aerial UAV  +  Terrestrial SLAM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680" y="2468880"/>
            <a:ext cx="36576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 i="0">
                <a:solidFill>
                  <a:srgbClr val="2E7D32"/>
                </a:solidFill>
                <a:latin typeface="Segoe UI"/>
              </a:rPr>
              <a:t>▶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74720" y="1508760"/>
            <a:ext cx="2468880" cy="233172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9050">
            <a:solidFill>
              <a:srgbClr val="66BB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57600" y="1645920"/>
            <a:ext cx="210312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3000" b="1" i="0">
                <a:solidFill>
                  <a:srgbClr val="66BB6A"/>
                </a:solidFill>
                <a:latin typeface="Segoe UI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2194560"/>
            <a:ext cx="21031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 i="0">
                <a:solidFill>
                  <a:srgbClr val="213324"/>
                </a:solidFill>
                <a:latin typeface="Segoe UI"/>
              </a:rPr>
              <a:t>PROCESSING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2697480"/>
            <a:ext cx="2103120" cy="13716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667869"/>
                </a:solidFill>
                <a:latin typeface="Segoe UI Light"/>
              </a:rPr>
              <a:t>SfM / MVS in Agisoft Metashape
SLAM optim. in FJD Trion Studio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9320" y="2468880"/>
            <a:ext cx="36576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 i="0">
                <a:solidFill>
                  <a:srgbClr val="2E7D32"/>
                </a:solidFill>
                <a:latin typeface="Segoe UI"/>
              </a:rPr>
              <a:t>▶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09360" y="1508760"/>
            <a:ext cx="2468880" cy="233172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9050">
            <a:solidFill>
              <a:srgbClr val="2E7D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492240" y="1645920"/>
            <a:ext cx="210312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3000" b="1" i="0">
                <a:solidFill>
                  <a:srgbClr val="2E7D32"/>
                </a:solidFill>
                <a:latin typeface="Segoe UI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2240" y="2194560"/>
            <a:ext cx="21031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 i="0">
                <a:solidFill>
                  <a:srgbClr val="213324"/>
                </a:solidFill>
                <a:latin typeface="Segoe UI"/>
              </a:rPr>
              <a:t>ALIGNMENT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2240" y="2697480"/>
            <a:ext cx="2103120" cy="13716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667869"/>
                </a:solidFill>
                <a:latin typeface="Segoe UI Light"/>
              </a:rPr>
              <a:t>Coarse + ICP fine registration
in CloudCompare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23960" y="2468880"/>
            <a:ext cx="36576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2400" b="1" i="0">
                <a:solidFill>
                  <a:srgbClr val="2E7D32"/>
                </a:solidFill>
                <a:latin typeface="Segoe UI"/>
              </a:rPr>
              <a:t>▶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00" y="1508760"/>
            <a:ext cx="2468880" cy="233172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19050">
            <a:solidFill>
              <a:srgbClr val="C628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326880" y="1645920"/>
            <a:ext cx="2103120" cy="54864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3000" b="1" i="0">
                <a:solidFill>
                  <a:srgbClr val="C62828"/>
                </a:solidFill>
                <a:latin typeface="Segoe UI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26880" y="2194560"/>
            <a:ext cx="21031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 i="0">
                <a:solidFill>
                  <a:srgbClr val="213324"/>
                </a:solidFill>
                <a:latin typeface="Segoe UI"/>
              </a:rPr>
              <a:t>DIGITAL TWIN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26880" y="2697480"/>
            <a:ext cx="2103120" cy="13716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 b="0" i="0">
                <a:solidFill>
                  <a:srgbClr val="667869"/>
                </a:solidFill>
                <a:latin typeface="Segoe UI Light"/>
              </a:rPr>
              <a:t>Unified 3D model
LOD 200–300  ·  RMS &lt; 3 cm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0080" y="4160520"/>
            <a:ext cx="5349240" cy="210312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868680" y="429768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UAV PHOTOGRAMMETRY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680" y="4617720"/>
            <a:ext cx="5029200" cy="18288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Rooftops and upper façades</a:t>
            </a:r>
          </a:p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Extended spatial coverage</a:t>
            </a:r>
          </a:p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RGB texture for visualization</a:t>
            </a:r>
          </a:p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Limitation: no ground-level detail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72200" y="4160520"/>
            <a:ext cx="5349240" cy="210312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6400800" y="4297680"/>
            <a:ext cx="5029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SLAM LiDAR (TERRESTRIAL)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0800" y="4617720"/>
            <a:ext cx="5029200" cy="1828800"/>
          </a:xfrm>
          <a:prstGeom prst="rect">
            <a:avLst/>
          </a:prstGeom>
          <a:noFill/>
        </p:spPr>
        <p:txBody>
          <a:bodyPr wrap="square" lIns="50800" rIns="50800">
            <a:spAutoFit/>
          </a:bodyPr>
          <a:lstStyle/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Indoor corridors, rooms, staircases</a:t>
            </a:r>
          </a:p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High-density geometry (cm-level)</a:t>
            </a:r>
          </a:p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Loop closure reduces drift</a:t>
            </a:r>
          </a:p>
          <a:p>
            <a:pPr algn="l">
              <a:lnSpc>
                <a:spcPct val="130000"/>
              </a:lnSpc>
            </a:pPr>
            <a:r>
              <a:rPr sz="1100">
                <a:solidFill>
                  <a:srgbClr val="213324"/>
                </a:solidFill>
                <a:latin typeface="Segoe UI"/>
              </a:rPr>
              <a:t>•  Limitation: no roof access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6 / 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UAV PHOTOGRAMMETRY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Aerial Acquisition — DJI Mini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371600"/>
            <a:ext cx="5029200" cy="493776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1508760"/>
            <a:ext cx="45720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2E7D32"/>
                </a:solidFill>
                <a:latin typeface="Segoe UI"/>
              </a:rPr>
              <a:t>DJI MINI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1920240"/>
            <a:ext cx="45720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Lightweight UAV  ·  GPS / GLONASS  ·  3-axis gimbal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242316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Weight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42316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&lt; 249 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2807208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Camera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807208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12 MP  ·  4000 × 3000 px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3191256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Focal length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3191256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4.49 mm  (≈ 24 mm equiv.)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" y="3575304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Aperture / ISO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575304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f/2.8  ·  ISO 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80" y="3959352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Stabilization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3959352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3-axis mechanical gimbal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680" y="434340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Positioning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434340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GNSS (GPS + GLONASS), no RTK/PPK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80" y="4727448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Geo-referencing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4727448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via Ground Control Points (GCPs)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" y="5111496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Flight strategy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111496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Nadir 30–50 m  +  oblique 45°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" y="5495544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Image overlap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5495544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70–80% forward &amp; lateral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52160" y="1371600"/>
            <a:ext cx="5669280" cy="23774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080760" y="1508760"/>
            <a:ext cx="53035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 i="0">
                <a:solidFill>
                  <a:srgbClr val="66BB6A"/>
                </a:solidFill>
                <a:latin typeface="Segoe UI Semibold"/>
              </a:rPr>
              <a:t>USAMV CAMPUS — MISSION RESULTS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0760" y="19659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Photos captured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0760" y="21945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2E7D32"/>
                </a:solidFill>
                <a:latin typeface="Segoe UI"/>
              </a:rPr>
              <a:t>419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80760" y="25603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all geo-tagged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09560" y="19659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Flight duration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9560" y="21945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2E7D32"/>
                </a:solidFill>
                <a:latin typeface="Segoe UI"/>
              </a:rPr>
              <a:t>32.4 min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09560" y="25603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single battery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38360" y="19659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Path length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38360" y="21945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2E7D32"/>
                </a:solidFill>
                <a:latin typeface="Segoe UI"/>
              </a:rPr>
              <a:t>4.99 km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38360" y="25603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grid + orbital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80760" y="28803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Area covered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80760" y="31089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2E7D32"/>
                </a:solidFill>
                <a:latin typeface="Segoe UI"/>
              </a:rPr>
              <a:t>~ 0.41 ha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0760" y="34747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222 × 185 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09560" y="28803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Altitude AGL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09560" y="31089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2E7D32"/>
                </a:solidFill>
                <a:latin typeface="Segoe UI"/>
              </a:rPr>
              <a:t>~ 100–135 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09560" y="34747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MSL 172–212 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38360" y="28803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Capture cadence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38360" y="31089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2E7D32"/>
                </a:solidFill>
                <a:latin typeface="Segoe UI"/>
              </a:rPr>
              <a:t>12.9 / min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38360" y="34747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auto-trigger</a:t>
            </a:r>
          </a:p>
        </p:txBody>
      </p:sp>
      <p:pic>
        <p:nvPicPr>
          <p:cNvPr id="47" name="Picture 46" descr="drone_har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3886200"/>
            <a:ext cx="5669280" cy="497479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852160" y="6327648"/>
            <a:ext cx="5669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900" b="0" i="1">
                <a:solidFill>
                  <a:srgbClr val="667869"/>
                </a:solidFill>
                <a:latin typeface="Segoe UI Light"/>
              </a:rPr>
              <a:t>Fig. 1 — Aerial flight track over USAMV campus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7 / 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2E7D32"/>
                </a:solidFill>
                <a:latin typeface="Segoe UI Semibold"/>
              </a:rPr>
              <a:t>AERIAL ACQUISITION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UAV Mission — Altitude Profile &amp; Capture Cadence</a:t>
            </a:r>
          </a:p>
        </p:txBody>
      </p:sp>
      <p:pic>
        <p:nvPicPr>
          <p:cNvPr id="6" name="Picture 5" descr="drone_altitud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0"/>
            <a:ext cx="11064240" cy="3319272"/>
          </a:xfrm>
          <a:prstGeom prst="rect">
            <a:avLst/>
          </a:prstGeom>
        </p:spPr>
      </p:pic>
      <p:pic>
        <p:nvPicPr>
          <p:cNvPr id="7" name="Picture 6" descr="drone_caden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4114800"/>
            <a:ext cx="11064240" cy="2766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" y="6419088"/>
            <a:ext cx="109728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900" b="0" i="1">
                <a:solidFill>
                  <a:srgbClr val="667869"/>
                </a:solidFill>
                <a:latin typeface="Segoe UI Light"/>
              </a:rPr>
              <a:t>Fig. 2 — Altitude (top) and capture rate (bottom). Stable plateau ≈ 206 m MSL ≈ 135 m AGL.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8 / 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502920"/>
            <a:ext cx="73152" cy="411480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457200"/>
            <a:ext cx="100584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1" i="0">
                <a:solidFill>
                  <a:srgbClr val="66BB6A"/>
                </a:solidFill>
                <a:latin typeface="Segoe UI Semibold"/>
              </a:rPr>
              <a:t>SLAM LiDAR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713232"/>
            <a:ext cx="10515600" cy="5943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800" b="1" i="0">
                <a:solidFill>
                  <a:srgbClr val="213324"/>
                </a:solidFill>
                <a:latin typeface="Segoe UI"/>
              </a:rPr>
              <a:t>Terrestrial Acquisition — FJD Trion S2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371600"/>
            <a:ext cx="5029200" cy="493776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1508760"/>
            <a:ext cx="457200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2200" b="1" i="0">
                <a:solidFill>
                  <a:srgbClr val="66BB6A"/>
                </a:solidFill>
                <a:latin typeface="Segoe UI"/>
              </a:rPr>
              <a:t>FJD TRION S2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1920240"/>
            <a:ext cx="45720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1">
                <a:solidFill>
                  <a:srgbClr val="667869"/>
                </a:solidFill>
                <a:latin typeface="Segoe UI Light"/>
              </a:rPr>
              <a:t>Handheld SLAM LiDAR scanner  ·  FJDynamics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242316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Weight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42316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2 kg (with battery)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2807208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LiDAR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807208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multi-line laser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3191256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Field of 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3191256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360° × 270°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" y="3575304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Range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575304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up to 120 m  (80% reflectivity)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80" y="3959352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Capture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3959352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640.000 pts / 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680" y="4343400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Relative accuracy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4343400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up to 1.2 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80" y="4727448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Cameras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4727448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2 × 12 MP panoramic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" y="5111496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Positioning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111496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SLAM + IMU + VIO + RTK / PPK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" y="5495544"/>
            <a:ext cx="210312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100" b="0" i="0">
                <a:solidFill>
                  <a:srgbClr val="667869"/>
                </a:solidFill>
                <a:latin typeface="Segoe UI"/>
              </a:rPr>
              <a:t>Operating mode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5495544"/>
            <a:ext cx="274320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200" b="1" i="0">
                <a:solidFill>
                  <a:srgbClr val="213324"/>
                </a:solidFill>
                <a:latin typeface="Segoe UI Semibold"/>
              </a:rPr>
              <a:t>handheld, 0.5–1.0 m/s walk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52160" y="1371600"/>
            <a:ext cx="5669280" cy="2377440"/>
          </a:xfrm>
          <a:prstGeom prst="roundRect">
            <a:avLst>
              <a:gd name="adj" fmla="val 4000"/>
            </a:avLst>
          </a:prstGeom>
          <a:solidFill>
            <a:srgbClr val="F8FAF6"/>
          </a:solidFill>
          <a:ln w="9525">
            <a:solidFill>
              <a:srgbClr val="C8E6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080760" y="1508760"/>
            <a:ext cx="530352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400" b="1" i="0">
                <a:solidFill>
                  <a:srgbClr val="66BB6A"/>
                </a:solidFill>
                <a:latin typeface="Segoe UI Semibold"/>
              </a:rPr>
              <a:t>USAMV CAMPUS — SCAN RESULTS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0760" y="19659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SLAM poses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0760" y="21945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66BB6A"/>
                </a:solidFill>
                <a:latin typeface="Segoe UI"/>
              </a:rPr>
              <a:t>17,272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80760" y="25603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@ 9.1 Hz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09560" y="19659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Scan duration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9560" y="21945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66BB6A"/>
                </a:solidFill>
                <a:latin typeface="Segoe UI"/>
              </a:rPr>
              <a:t>31.5 min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09560" y="25603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1 battery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38360" y="19659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Trajectory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38360" y="21945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66BB6A"/>
                </a:solidFill>
                <a:latin typeface="Segoe UI"/>
              </a:rPr>
              <a:t>1.66 km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38360" y="25603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walking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80760" y="28803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Avg speed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80760" y="31089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66BB6A"/>
                </a:solidFill>
                <a:latin typeface="Segoe UI"/>
              </a:rPr>
              <a:t>3.15 km/h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0760" y="34747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0.88 m/s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09560" y="28803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Panoramic frames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09560" y="31089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66BB6A"/>
                </a:solidFill>
                <a:latin typeface="Segoe UI"/>
              </a:rPr>
              <a:t>7,586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09560" y="34747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3,793 ×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38360" y="2880360"/>
            <a:ext cx="1737360" cy="36576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1" i="0">
                <a:solidFill>
                  <a:srgbClr val="667869"/>
                </a:solidFill>
                <a:latin typeface="Segoe UI Semibold"/>
              </a:rPr>
              <a:t>LiDAR points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38360" y="3108960"/>
            <a:ext cx="1737360" cy="45720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1800" b="1" i="0">
                <a:solidFill>
                  <a:srgbClr val="66BB6A"/>
                </a:solidFill>
                <a:latin typeface="Segoe UI"/>
              </a:rPr>
              <a:t>6.5 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38360" y="3474720"/>
            <a:ext cx="173736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1">
                <a:solidFill>
                  <a:srgbClr val="667869"/>
                </a:solidFill>
                <a:latin typeface="Segoe UI Light"/>
              </a:rPr>
              <a:t>14 PCD</a:t>
            </a:r>
          </a:p>
        </p:txBody>
      </p:sp>
      <p:pic>
        <p:nvPicPr>
          <p:cNvPr id="47" name="Picture 46" descr="scan_traj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3886200"/>
            <a:ext cx="5669280" cy="377952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852160" y="6327648"/>
            <a:ext cx="566928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ctr"/>
            <a:r>
              <a:rPr sz="900" b="0" i="1">
                <a:solidFill>
                  <a:srgbClr val="667869"/>
                </a:solidFill>
                <a:latin typeface="Segoe UI Light"/>
              </a:rPr>
              <a:t>Fig. 3 — SLAM trajectory (top view) · 17,272 poses · color = time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" y="6537960"/>
            <a:ext cx="731520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l"/>
            <a:r>
              <a:rPr sz="900" b="0" i="0">
                <a:solidFill>
                  <a:srgbClr val="667869"/>
                </a:solidFill>
                <a:latin typeface="Segoe UI"/>
              </a:rPr>
              <a:t>Digital Twin USAMV București  ·  Comparative Analysis: Romania vs Nordic Countries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98480" y="6537960"/>
            <a:ext cx="1463040" cy="274320"/>
          </a:xfrm>
          <a:prstGeom prst="rect">
            <a:avLst/>
          </a:prstGeom>
          <a:noFill/>
        </p:spPr>
        <p:txBody>
          <a:bodyPr wrap="square" lIns="25400" rIns="25400" tIns="25400" bIns="25400">
            <a:spAutoFit/>
          </a:bodyPr>
          <a:lstStyle/>
          <a:p>
            <a:pPr algn="r"/>
            <a:r>
              <a:rPr sz="900" b="0" i="0">
                <a:solidFill>
                  <a:srgbClr val="667869"/>
                </a:solidFill>
                <a:latin typeface="Segoe UI"/>
              </a:rPr>
              <a:t>9 / 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